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9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0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60" r:id="rId2"/>
  </p:sldMasterIdLst>
  <p:notesMasterIdLst>
    <p:notesMasterId r:id="rId35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90" r:id="rId12"/>
    <p:sldId id="268" r:id="rId13"/>
    <p:sldId id="291" r:id="rId14"/>
    <p:sldId id="293" r:id="rId15"/>
    <p:sldId id="270" r:id="rId16"/>
    <p:sldId id="292" r:id="rId17"/>
    <p:sldId id="269" r:id="rId18"/>
    <p:sldId id="274" r:id="rId19"/>
    <p:sldId id="294" r:id="rId20"/>
    <p:sldId id="297" r:id="rId21"/>
    <p:sldId id="271" r:id="rId22"/>
    <p:sldId id="273" r:id="rId23"/>
    <p:sldId id="280" r:id="rId24"/>
    <p:sldId id="281" r:id="rId25"/>
    <p:sldId id="300" r:id="rId26"/>
    <p:sldId id="282" r:id="rId27"/>
    <p:sldId id="283" r:id="rId28"/>
    <p:sldId id="298" r:id="rId29"/>
    <p:sldId id="299" r:id="rId30"/>
    <p:sldId id="286" r:id="rId31"/>
    <p:sldId id="287" r:id="rId32"/>
    <p:sldId id="288" r:id="rId33"/>
    <p:sldId id="289" r:id="rId34"/>
  </p:sldIdLst>
  <p:sldSz cx="12192000" cy="6858000"/>
  <p:notesSz cx="6858000" cy="9144000"/>
  <p:embeddedFontLst>
    <p:embeddedFont>
      <p:font typeface="Calibri" panose="020F0502020204030204" pitchFamily="34" charset="0"/>
      <p:regular r:id="rId36"/>
      <p:bold r:id="rId37"/>
      <p:italic r:id="rId38"/>
      <p:boldItalic r:id="rId39"/>
    </p:embeddedFont>
    <p:embeddedFont>
      <p:font typeface="Cambria Math" panose="02040503050406030204" pitchFamily="18" charset="0"/>
      <p:regular r:id="rId40"/>
    </p:embeddedFont>
    <p:embeddedFont>
      <p:font typeface="Montserrat Light" panose="00000400000000000000" pitchFamily="2" charset="0"/>
      <p:regular r:id="rId41"/>
      <p:bold r:id="rId42"/>
      <p:italic r:id="rId43"/>
      <p:boldItalic r:id="rId44"/>
    </p:embeddedFont>
    <p:embeddedFont>
      <p:font typeface="Roboto Mono" panose="020B0604020202020204" charset="0"/>
      <p:regular r:id="rId45"/>
      <p:bold r:id="rId46"/>
      <p:italic r:id="rId47"/>
      <p:boldItalic r:id="rId48"/>
    </p:embeddedFont>
    <p:embeddedFont>
      <p:font typeface="Roboto Mono Light" panose="020B0604020202020204" charset="0"/>
      <p:regular r:id="rId49"/>
      <p:bold r:id="rId50"/>
      <p:italic r:id="rId51"/>
      <p:boldItalic r:id="rId52"/>
    </p:embeddedFont>
    <p:embeddedFont>
      <p:font typeface="Roboto Mono Medium" panose="020B0604020202020204" charset="0"/>
      <p:regular r:id="rId53"/>
      <p:bold r:id="rId54"/>
      <p:italic r:id="rId55"/>
      <p:boldItalic r:id="rId56"/>
    </p:embeddedFont>
    <p:embeddedFont>
      <p:font typeface="Sora" panose="020B0604020202020204" charset="0"/>
      <p:regular r:id="rId57"/>
      <p:bold r:id="rId5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62" roundtripDataSignature="AMtx7mjxhOICIoDviFNG13H5ziLP7lzJp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061" autoAdjust="0"/>
  </p:normalViewPr>
  <p:slideViewPr>
    <p:cSldViewPr snapToGrid="0">
      <p:cViewPr varScale="1">
        <p:scale>
          <a:sx n="66" d="100"/>
          <a:sy n="66" d="100"/>
        </p:scale>
        <p:origin x="792" y="6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4.fntdata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font" Target="fonts/font7.fntdata"/><Relationship Id="rId47" Type="http://schemas.openxmlformats.org/officeDocument/2006/relationships/font" Target="fonts/font12.fntdata"/><Relationship Id="rId50" Type="http://schemas.openxmlformats.org/officeDocument/2006/relationships/font" Target="fonts/font15.fntdata"/><Relationship Id="rId55" Type="http://schemas.openxmlformats.org/officeDocument/2006/relationships/font" Target="fonts/font20.fntdata"/><Relationship Id="rId63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font" Target="fonts/font6.fntdata"/><Relationship Id="rId54" Type="http://schemas.openxmlformats.org/officeDocument/2006/relationships/font" Target="fonts/font19.fntdata"/><Relationship Id="rId62" Type="http://customschemas.google.com/relationships/presentationmetadata" Target="meta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font" Target="fonts/font10.fntdata"/><Relationship Id="rId53" Type="http://schemas.openxmlformats.org/officeDocument/2006/relationships/font" Target="fonts/font18.fntdata"/><Relationship Id="rId58" Type="http://schemas.openxmlformats.org/officeDocument/2006/relationships/font" Target="fonts/font23.fntdata"/><Relationship Id="rId66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1.fntdata"/><Relationship Id="rId49" Type="http://schemas.openxmlformats.org/officeDocument/2006/relationships/font" Target="fonts/font14.fntdata"/><Relationship Id="rId57" Type="http://schemas.openxmlformats.org/officeDocument/2006/relationships/font" Target="fonts/font22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font" Target="fonts/font9.fntdata"/><Relationship Id="rId52" Type="http://schemas.openxmlformats.org/officeDocument/2006/relationships/font" Target="fonts/font17.fntdata"/><Relationship Id="rId65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8.fntdata"/><Relationship Id="rId48" Type="http://schemas.openxmlformats.org/officeDocument/2006/relationships/font" Target="fonts/font13.fntdata"/><Relationship Id="rId56" Type="http://schemas.openxmlformats.org/officeDocument/2006/relationships/font" Target="fonts/font21.fntdata"/><Relationship Id="rId64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font" Target="fonts/font16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font" Target="fonts/font3.fntdata"/><Relationship Id="rId46" Type="http://schemas.openxmlformats.org/officeDocument/2006/relationships/font" Target="fonts/font11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D:\PACMANN%20ACADEMY\Project\Probability\Mean%20of%20Age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D:\PACMANN%20ACADEMY\Project\Probability\Mean%20of%20Age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D:\PACMANN%20ACADEMY\Project\Probability\Mean%20of%20Age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D:\PACMANN%20ACADEMY\Project\Probability\Mean%20of%20Age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D:\PACMANN%20ACADEMY\Project\Probability\Mean%20of%20Age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D:\PACMANN%20ACADEMY\Project\Probability\Mean%20of%20Age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D:\PACMANN%20ACADEMY\Project\Probability\Mean%20of%20Age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680" b="1" i="0" u="none" strike="noStrike" kern="1200" baseline="0">
                <a:solidFill>
                  <a:schemeClr val="tx1"/>
                </a:solidFill>
                <a:latin typeface="Sora" panose="020B0604020202020204" charset="0"/>
                <a:ea typeface="+mn-ea"/>
                <a:cs typeface="Sora" panose="020B0604020202020204" charset="0"/>
              </a:defRPr>
            </a:pPr>
            <a:r>
              <a:rPr lang="en-US"/>
              <a:t>Mean of Age</a:t>
            </a:r>
          </a:p>
        </c:rich>
      </c:tx>
      <c:layout>
        <c:manualLayout>
          <c:xMode val="edge"/>
          <c:yMode val="edge"/>
          <c:x val="6.0122615445336147E-2"/>
          <c:y val="2.573750099808812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l">
            <a:defRPr sz="1680" b="1" i="0" u="none" strike="noStrike" kern="1200" baseline="0">
              <a:solidFill>
                <a:schemeClr val="tx1"/>
              </a:solidFill>
              <a:latin typeface="Sora" panose="020B0604020202020204" charset="0"/>
              <a:ea typeface="+mn-ea"/>
              <a:cs typeface="Sora" panose="020B0604020202020204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8098-4442-A83A-89778000D4A1}"/>
              </c:ext>
            </c:extLst>
          </c:dPt>
          <c:dPt>
            <c:idx val="1"/>
            <c:invertIfNegative val="0"/>
            <c:bubble3D val="0"/>
            <c:spPr>
              <a:pattFill prst="wdDnDiag">
                <a:fgClr>
                  <a:schemeClr val="accent2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8098-4442-A83A-89778000D4A1}"/>
              </c:ext>
            </c:extLst>
          </c:dPt>
          <c:dPt>
            <c:idx val="2"/>
            <c:invertIfNegative val="0"/>
            <c:bubble3D val="0"/>
            <c:spPr>
              <a:pattFill prst="horzBrick">
                <a:fgClr>
                  <a:schemeClr val="accent2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8098-4442-A83A-89778000D4A1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8098-4442-A83A-89778000D4A1}"/>
              </c:ext>
            </c:extLst>
          </c:dPt>
          <c:dPt>
            <c:idx val="4"/>
            <c:invertIfNegative val="0"/>
            <c:bubble3D val="0"/>
            <c:spPr>
              <a:pattFill prst="wdDnDiag">
                <a:fgClr>
                  <a:schemeClr val="accent4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8098-4442-A83A-89778000D4A1}"/>
              </c:ext>
            </c:extLst>
          </c:dPt>
          <c:dPt>
            <c:idx val="5"/>
            <c:invertIfNegative val="0"/>
            <c:bubble3D val="0"/>
            <c:spPr>
              <a:pattFill prst="horzBrick">
                <a:fgClr>
                  <a:schemeClr val="accent4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8098-4442-A83A-89778000D4A1}"/>
              </c:ext>
            </c:extLst>
          </c:dPt>
          <c:dPt>
            <c:idx val="6"/>
            <c:invertIfNegative val="0"/>
            <c:bubble3D val="0"/>
            <c:spPr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8-8098-4442-A83A-89778000D4A1}"/>
              </c:ext>
            </c:extLst>
          </c:dPt>
          <c:dPt>
            <c:idx val="7"/>
            <c:invertIfNegative val="0"/>
            <c:bubble3D val="0"/>
            <c:spPr>
              <a:pattFill prst="wdDnDiag">
                <a:fgClr>
                  <a:schemeClr val="accent1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8098-4442-A83A-89778000D4A1}"/>
              </c:ext>
            </c:extLst>
          </c:dPt>
          <c:dPt>
            <c:idx val="8"/>
            <c:invertIfNegative val="0"/>
            <c:bubble3D val="0"/>
            <c:spPr>
              <a:pattFill prst="horzBrick">
                <a:fgClr>
                  <a:schemeClr val="accent1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8098-4442-A83A-89778000D4A1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/>
                    </a:solidFill>
                    <a:latin typeface="Sora" panose="020B0604020202020204" charset="0"/>
                    <a:ea typeface="+mn-ea"/>
                    <a:cs typeface="Sora" panose="020B060402020202020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Sheet1!$A$1:$A$9</c:f>
              <c:strCache>
                <c:ptCount val="9"/>
                <c:pt idx="0">
                  <c:v>Age</c:v>
                </c:pt>
                <c:pt idx="1">
                  <c:v>Age (male)</c:v>
                </c:pt>
                <c:pt idx="2">
                  <c:v>Age (female)</c:v>
                </c:pt>
                <c:pt idx="3">
                  <c:v>Age smoker</c:v>
                </c:pt>
                <c:pt idx="4">
                  <c:v>Age smoker (male)</c:v>
                </c:pt>
                <c:pt idx="5">
                  <c:v>Age smoker (female)</c:v>
                </c:pt>
                <c:pt idx="6">
                  <c:v>Age non smoker</c:v>
                </c:pt>
                <c:pt idx="7">
                  <c:v>Age non smoker (male)</c:v>
                </c:pt>
                <c:pt idx="8">
                  <c:v>Age non smoker (female)</c:v>
                </c:pt>
              </c:strCache>
            </c:strRef>
          </c:cat>
          <c:val>
            <c:numRef>
              <c:f>Sheet1!$B$1:$B$9</c:f>
              <c:numCache>
                <c:formatCode>General</c:formatCode>
                <c:ptCount val="9"/>
                <c:pt idx="0">
                  <c:v>39.21</c:v>
                </c:pt>
                <c:pt idx="1">
                  <c:v>38.92</c:v>
                </c:pt>
                <c:pt idx="2">
                  <c:v>39.5</c:v>
                </c:pt>
                <c:pt idx="3">
                  <c:v>38.51</c:v>
                </c:pt>
                <c:pt idx="4">
                  <c:v>38.450000000000003</c:v>
                </c:pt>
                <c:pt idx="5">
                  <c:v>38.61</c:v>
                </c:pt>
                <c:pt idx="6">
                  <c:v>39.39</c:v>
                </c:pt>
                <c:pt idx="7">
                  <c:v>39.06</c:v>
                </c:pt>
                <c:pt idx="8">
                  <c:v>39.69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098-4442-A83A-89778000D4A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727313408"/>
        <c:axId val="727314392"/>
      </c:barChart>
      <c:catAx>
        <c:axId val="7273134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Sora" panose="020B0604020202020204" charset="0"/>
                <a:ea typeface="+mn-ea"/>
                <a:cs typeface="Sora" panose="020B0604020202020204" charset="0"/>
              </a:defRPr>
            </a:pPr>
            <a:endParaRPr lang="en-US"/>
          </a:p>
        </c:txPr>
        <c:crossAx val="727314392"/>
        <c:crosses val="autoZero"/>
        <c:auto val="1"/>
        <c:lblAlgn val="ctr"/>
        <c:lblOffset val="100"/>
        <c:noMultiLvlLbl val="0"/>
      </c:catAx>
      <c:valAx>
        <c:axId val="7273143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Sora" panose="020B0604020202020204" charset="0"/>
                <a:ea typeface="+mn-ea"/>
                <a:cs typeface="Sora" panose="020B0604020202020204" charset="0"/>
              </a:defRPr>
            </a:pPr>
            <a:endParaRPr lang="en-US"/>
          </a:p>
        </c:txPr>
        <c:crossAx val="7273134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400">
          <a:solidFill>
            <a:schemeClr val="tx1"/>
          </a:solidFill>
          <a:latin typeface="Sora" panose="020B0604020202020204" charset="0"/>
          <a:cs typeface="Sora" panose="020B0604020202020204" charset="0"/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80" b="1" i="0" u="none" strike="noStrike" kern="1200" baseline="0">
                <a:solidFill>
                  <a:schemeClr val="tx1"/>
                </a:solidFill>
                <a:latin typeface="Sora" panose="020B0604020202020204" charset="0"/>
                <a:ea typeface="+mn-ea"/>
                <a:cs typeface="Sora" panose="020B0604020202020204" charset="0"/>
              </a:defRPr>
            </a:pPr>
            <a:r>
              <a:rPr lang="en-US"/>
              <a:t>Mean of BMI</a:t>
            </a:r>
          </a:p>
        </c:rich>
      </c:tx>
      <c:layout>
        <c:manualLayout>
          <c:xMode val="edge"/>
          <c:yMode val="edge"/>
          <c:x val="6.9465266400945622E-2"/>
          <c:y val="5.3514738464624225E-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80" b="1" i="0" u="none" strike="noStrike" kern="1200" baseline="0">
              <a:solidFill>
                <a:schemeClr val="tx1"/>
              </a:solidFill>
              <a:latin typeface="Sora" panose="020B0604020202020204" charset="0"/>
              <a:ea typeface="+mn-ea"/>
              <a:cs typeface="Sora" panose="020B0604020202020204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F90E-4E79-B504-57F520938762}"/>
              </c:ext>
            </c:extLst>
          </c:dPt>
          <c:dPt>
            <c:idx val="1"/>
            <c:invertIfNegative val="0"/>
            <c:bubble3D val="0"/>
            <c:spPr>
              <a:pattFill prst="wdDnDiag">
                <a:fgClr>
                  <a:schemeClr val="accent2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F90E-4E79-B504-57F520938762}"/>
              </c:ext>
            </c:extLst>
          </c:dPt>
          <c:dPt>
            <c:idx val="2"/>
            <c:invertIfNegative val="0"/>
            <c:bubble3D val="0"/>
            <c:spPr>
              <a:pattFill prst="horzBrick">
                <a:fgClr>
                  <a:schemeClr val="accent2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F90E-4E79-B504-57F520938762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F90E-4E79-B504-57F520938762}"/>
              </c:ext>
            </c:extLst>
          </c:dPt>
          <c:dPt>
            <c:idx val="4"/>
            <c:invertIfNegative val="0"/>
            <c:bubble3D val="0"/>
            <c:spPr>
              <a:pattFill prst="wdDnDiag">
                <a:fgClr>
                  <a:schemeClr val="accent4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F90E-4E79-B504-57F520938762}"/>
              </c:ext>
            </c:extLst>
          </c:dPt>
          <c:dPt>
            <c:idx val="5"/>
            <c:invertIfNegative val="0"/>
            <c:bubble3D val="0"/>
            <c:spPr>
              <a:pattFill prst="horzBrick">
                <a:fgClr>
                  <a:schemeClr val="accent4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F90E-4E79-B504-57F520938762}"/>
              </c:ext>
            </c:extLst>
          </c:dPt>
          <c:dPt>
            <c:idx val="6"/>
            <c:invertIfNegative val="0"/>
            <c:bubble3D val="0"/>
            <c:spPr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F90E-4E79-B504-57F520938762}"/>
              </c:ext>
            </c:extLst>
          </c:dPt>
          <c:dPt>
            <c:idx val="7"/>
            <c:invertIfNegative val="0"/>
            <c:bubble3D val="0"/>
            <c:spPr>
              <a:pattFill prst="wdDnDiag">
                <a:fgClr>
                  <a:schemeClr val="accent1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8-F90E-4E79-B504-57F520938762}"/>
              </c:ext>
            </c:extLst>
          </c:dPt>
          <c:dPt>
            <c:idx val="8"/>
            <c:invertIfNegative val="0"/>
            <c:bubble3D val="0"/>
            <c:spPr>
              <a:pattFill prst="horzBrick">
                <a:fgClr>
                  <a:schemeClr val="accent1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F90E-4E79-B504-57F520938762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tx1"/>
                    </a:solidFill>
                    <a:latin typeface="Sora" panose="020B0604020202020204" charset="0"/>
                    <a:ea typeface="+mn-ea"/>
                    <a:cs typeface="Sora" panose="020B060402020202020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Sheet2!$A$1:$A$9</c:f>
              <c:strCache>
                <c:ptCount val="9"/>
                <c:pt idx="0">
                  <c:v>BMI</c:v>
                </c:pt>
                <c:pt idx="1">
                  <c:v>BMI (male)</c:v>
                </c:pt>
                <c:pt idx="2">
                  <c:v>BMI (female)</c:v>
                </c:pt>
                <c:pt idx="3">
                  <c:v>BMI smoker</c:v>
                </c:pt>
                <c:pt idx="4">
                  <c:v>BMI smoker (male)</c:v>
                </c:pt>
                <c:pt idx="5">
                  <c:v>BMI smoker (female)</c:v>
                </c:pt>
                <c:pt idx="6">
                  <c:v>BMI non smoker</c:v>
                </c:pt>
                <c:pt idx="7">
                  <c:v>BMI non smoker (male)</c:v>
                </c:pt>
                <c:pt idx="8">
                  <c:v>BMI non smoker (female)</c:v>
                </c:pt>
              </c:strCache>
            </c:strRef>
          </c:cat>
          <c:val>
            <c:numRef>
              <c:f>Sheet2!$B$1:$B$9</c:f>
              <c:numCache>
                <c:formatCode>General</c:formatCode>
                <c:ptCount val="9"/>
                <c:pt idx="0">
                  <c:v>30.66</c:v>
                </c:pt>
                <c:pt idx="1">
                  <c:v>30.94</c:v>
                </c:pt>
                <c:pt idx="2">
                  <c:v>30.38</c:v>
                </c:pt>
                <c:pt idx="3">
                  <c:v>30.71</c:v>
                </c:pt>
                <c:pt idx="4" formatCode="0.00">
                  <c:v>31.5</c:v>
                </c:pt>
                <c:pt idx="5">
                  <c:v>29.61</c:v>
                </c:pt>
                <c:pt idx="6">
                  <c:v>30.65</c:v>
                </c:pt>
                <c:pt idx="7">
                  <c:v>30.77</c:v>
                </c:pt>
                <c:pt idx="8">
                  <c:v>30.54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90E-4E79-B504-57F52093876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1144336160"/>
        <c:axId val="1144333208"/>
      </c:barChart>
      <c:catAx>
        <c:axId val="11443361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Sora" panose="020B0604020202020204" charset="0"/>
                <a:ea typeface="+mn-ea"/>
                <a:cs typeface="Sora" panose="020B0604020202020204" charset="0"/>
              </a:defRPr>
            </a:pPr>
            <a:endParaRPr lang="en-US"/>
          </a:p>
        </c:txPr>
        <c:crossAx val="1144333208"/>
        <c:crosses val="autoZero"/>
        <c:auto val="1"/>
        <c:lblAlgn val="ctr"/>
        <c:lblOffset val="100"/>
        <c:noMultiLvlLbl val="0"/>
      </c:catAx>
      <c:valAx>
        <c:axId val="11443332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Sora" panose="020B0604020202020204" charset="0"/>
                <a:ea typeface="+mn-ea"/>
                <a:cs typeface="Sora" panose="020B0604020202020204" charset="0"/>
              </a:defRPr>
            </a:pPr>
            <a:endParaRPr lang="en-US"/>
          </a:p>
        </c:txPr>
        <c:crossAx val="11443361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400">
          <a:solidFill>
            <a:schemeClr val="tx1"/>
          </a:solidFill>
          <a:latin typeface="Sora" panose="020B0604020202020204" charset="0"/>
          <a:cs typeface="Sora" panose="020B0604020202020204" charset="0"/>
        </a:defRPr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80" b="1" i="0" u="none" strike="noStrike" kern="1200" baseline="0">
                <a:solidFill>
                  <a:schemeClr val="tx1"/>
                </a:solidFill>
                <a:latin typeface="Sora" panose="020B0604020202020204" charset="0"/>
                <a:ea typeface="+mn-ea"/>
                <a:cs typeface="Sora" panose="020B0604020202020204" charset="0"/>
              </a:defRPr>
            </a:pPr>
            <a:r>
              <a:rPr lang="en-US"/>
              <a:t>Mean of Charges</a:t>
            </a:r>
          </a:p>
        </c:rich>
      </c:tx>
      <c:layout>
        <c:manualLayout>
          <c:xMode val="edge"/>
          <c:yMode val="edge"/>
          <c:x val="2.2507244207023772E-4"/>
          <c:y val="2.7599773725319665E-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80" b="1" i="0" u="none" strike="noStrike" kern="1200" baseline="0">
              <a:solidFill>
                <a:schemeClr val="tx1"/>
              </a:solidFill>
              <a:latin typeface="Sora" panose="020B0604020202020204" charset="0"/>
              <a:ea typeface="+mn-ea"/>
              <a:cs typeface="Sora" panose="020B0604020202020204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F628-4CFD-9B96-52302DD8A3D8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F628-4CFD-9B96-52302DD8A3D8}"/>
              </c:ext>
            </c:extLst>
          </c:dPt>
          <c:dPt>
            <c:idx val="2"/>
            <c:invertIfNegative val="0"/>
            <c:bubble3D val="0"/>
            <c:spPr>
              <a:pattFill prst="wdDnDiag">
                <a:fgClr>
                  <a:schemeClr val="accent1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F628-4CFD-9B96-52302DD8A3D8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F628-4CFD-9B96-52302DD8A3D8}"/>
              </c:ext>
            </c:extLst>
          </c:dPt>
          <c:dPt>
            <c:idx val="4"/>
            <c:invertIfNegative val="0"/>
            <c:bubble3D val="0"/>
            <c:spPr>
              <a:pattFill prst="wdDnDiag">
                <a:fgClr>
                  <a:schemeClr val="accent4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F628-4CFD-9B96-52302DD8A3D8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tx1"/>
                    </a:solidFill>
                    <a:latin typeface="Sora" panose="020B0604020202020204" charset="0"/>
                    <a:ea typeface="+mn-ea"/>
                    <a:cs typeface="Sora" panose="020B060402020202020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Sheet3!$A$1:$A$5</c:f>
              <c:strCache>
                <c:ptCount val="5"/>
                <c:pt idx="0">
                  <c:v>Charges </c:v>
                </c:pt>
                <c:pt idx="1">
                  <c:v>Charges of smoker</c:v>
                </c:pt>
                <c:pt idx="2">
                  <c:v>Charges of non smoker</c:v>
                </c:pt>
                <c:pt idx="3">
                  <c:v>Charges of smoker (BMI &gt; 25)</c:v>
                </c:pt>
                <c:pt idx="4">
                  <c:v>Charges of non smoker (BMI &gt; 25)</c:v>
                </c:pt>
              </c:strCache>
            </c:strRef>
          </c:cat>
          <c:val>
            <c:numRef>
              <c:f>Sheet3!$B$1:$B$5</c:f>
              <c:numCache>
                <c:formatCode>General</c:formatCode>
                <c:ptCount val="5"/>
                <c:pt idx="0">
                  <c:v>13270</c:v>
                </c:pt>
                <c:pt idx="1">
                  <c:v>32050</c:v>
                </c:pt>
                <c:pt idx="2">
                  <c:v>8434</c:v>
                </c:pt>
                <c:pt idx="3">
                  <c:v>35117</c:v>
                </c:pt>
                <c:pt idx="4">
                  <c:v>8634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628-4CFD-9B96-52302DD8A3D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1144305000"/>
        <c:axId val="1144301064"/>
      </c:barChart>
      <c:catAx>
        <c:axId val="11443050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Sora" panose="020B0604020202020204" charset="0"/>
                <a:ea typeface="+mn-ea"/>
                <a:cs typeface="Sora" panose="020B0604020202020204" charset="0"/>
              </a:defRPr>
            </a:pPr>
            <a:endParaRPr lang="en-US"/>
          </a:p>
        </c:txPr>
        <c:crossAx val="1144301064"/>
        <c:crosses val="autoZero"/>
        <c:auto val="1"/>
        <c:lblAlgn val="ctr"/>
        <c:lblOffset val="100"/>
        <c:noMultiLvlLbl val="0"/>
      </c:catAx>
      <c:valAx>
        <c:axId val="11443010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Sora" panose="020B0604020202020204" charset="0"/>
                <a:ea typeface="+mn-ea"/>
                <a:cs typeface="Sora" panose="020B0604020202020204" charset="0"/>
              </a:defRPr>
            </a:pPr>
            <a:endParaRPr lang="en-US"/>
          </a:p>
        </c:txPr>
        <c:crossAx val="114430500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400">
          <a:solidFill>
            <a:schemeClr val="tx1"/>
          </a:solidFill>
          <a:latin typeface="Sora" panose="020B0604020202020204" charset="0"/>
          <a:cs typeface="Sora" panose="020B0604020202020204" charset="0"/>
        </a:defRPr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80" b="0" i="0" u="none" strike="noStrike" kern="1200" spc="0" baseline="0">
                <a:solidFill>
                  <a:schemeClr val="tx1"/>
                </a:solidFill>
                <a:latin typeface="Sora" panose="020B0604020202020204" charset="0"/>
                <a:ea typeface="+mn-ea"/>
                <a:cs typeface="Sora" panose="020B0604020202020204" charset="0"/>
              </a:defRPr>
            </a:pPr>
            <a:r>
              <a:rPr lang="en-US" b="1"/>
              <a:t>Variance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80" b="0" i="0" u="none" strike="noStrike" kern="1200" spc="0" baseline="0">
              <a:solidFill>
                <a:schemeClr val="tx1"/>
              </a:solidFill>
              <a:latin typeface="Sora" panose="020B0604020202020204" charset="0"/>
              <a:ea typeface="+mn-ea"/>
              <a:cs typeface="Sora" panose="020B0604020202020204" charset="0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spPr>
            <a:solidFill>
              <a:schemeClr val="accent4">
                <a:lumMod val="60000"/>
                <a:lumOff val="40000"/>
              </a:schemeClr>
            </a:solidFill>
          </c:spPr>
          <c:explosion val="1"/>
          <c:dPt>
            <c:idx val="0"/>
            <c:bubble3D val="0"/>
            <c:spPr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0-F2DD-41E3-9C95-FB1DAF5E3903}"/>
              </c:ext>
            </c:extLst>
          </c:dPt>
          <c:dPt>
            <c:idx val="1"/>
            <c:bubble3D val="0"/>
            <c:spPr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F2DD-41E3-9C95-FB1DAF5E3903}"/>
              </c:ext>
            </c:extLst>
          </c:dPt>
          <c:dLbls>
            <c:dLbl>
              <c:idx val="0"/>
              <c:layout>
                <c:manualLayout>
                  <c:x val="1.4492002351453769E-2"/>
                  <c:y val="5.5012394284047828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2259629851000798"/>
                      <c:h val="6.3703719185311355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0-F2DD-41E3-9C95-FB1DAF5E3903}"/>
                </c:ext>
              </c:extLst>
            </c:dLbl>
            <c:dLbl>
              <c:idx val="1"/>
              <c:layout>
                <c:manualLayout>
                  <c:x val="3.1237932196469264E-2"/>
                  <c:y val="-4.4623067949840379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383193910488976"/>
                      <c:h val="0.1181481768611298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F2DD-41E3-9C95-FB1DAF5E390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/>
                    </a:solidFill>
                    <a:latin typeface="Sora" panose="020B0604020202020204" charset="0"/>
                    <a:ea typeface="+mn-ea"/>
                    <a:cs typeface="Sora" panose="020B0604020202020204" charset="0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Sheet3!$A$8:$A$9</c:f>
              <c:strCache>
                <c:ptCount val="2"/>
                <c:pt idx="0">
                  <c:v>Variance of smoker</c:v>
                </c:pt>
                <c:pt idx="1">
                  <c:v>Variance of non smoker</c:v>
                </c:pt>
              </c:strCache>
            </c:strRef>
          </c:cat>
          <c:val>
            <c:numRef>
              <c:f>Sheet3!$B$8:$B$9</c:f>
              <c:numCache>
                <c:formatCode>General</c:formatCode>
                <c:ptCount val="2"/>
                <c:pt idx="0">
                  <c:v>133207311</c:v>
                </c:pt>
                <c:pt idx="1">
                  <c:v>35925420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2DD-41E3-9C95-FB1DAF5E390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/>
              </a:solidFill>
              <a:latin typeface="Sora" panose="020B0604020202020204" charset="0"/>
              <a:ea typeface="+mn-ea"/>
              <a:cs typeface="Sora" panose="020B060402020202020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400">
          <a:solidFill>
            <a:schemeClr val="tx1"/>
          </a:solidFill>
          <a:latin typeface="Sora" panose="020B0604020202020204" charset="0"/>
          <a:cs typeface="Sora" panose="020B0604020202020204" charset="0"/>
        </a:defRPr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80" b="1" i="0" u="none" strike="noStrike" kern="1200" baseline="0">
                <a:solidFill>
                  <a:schemeClr val="tx1"/>
                </a:solidFill>
                <a:latin typeface="Sora" panose="020B0604020202020204" charset="0"/>
                <a:ea typeface="+mn-ea"/>
                <a:cs typeface="Sora" panose="020B0604020202020204" charset="0"/>
              </a:defRPr>
            </a:pPr>
            <a:r>
              <a:rPr lang="en-US"/>
              <a:t>Mean of Charges </a:t>
            </a:r>
          </a:p>
        </c:rich>
      </c:tx>
      <c:layout>
        <c:manualLayout>
          <c:xMode val="edge"/>
          <c:yMode val="edge"/>
          <c:x val="7.2913189226761119E-4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80" b="1" i="0" u="none" strike="noStrike" kern="1200" baseline="0">
              <a:solidFill>
                <a:schemeClr val="tx1"/>
              </a:solidFill>
              <a:latin typeface="Sora" panose="020B0604020202020204" charset="0"/>
              <a:ea typeface="+mn-ea"/>
              <a:cs typeface="Sora" panose="020B0604020202020204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1FAB-44CF-B100-CAD1E7073079}"/>
              </c:ext>
            </c:extLst>
          </c:dPt>
          <c:dPt>
            <c:idx val="1"/>
            <c:invertIfNegative val="0"/>
            <c:bubble3D val="0"/>
            <c:spPr>
              <a:pattFill prst="wdDnDiag">
                <a:fgClr>
                  <a:schemeClr val="accent2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1FAB-44CF-B100-CAD1E7073079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1FAB-44CF-B100-CAD1E7073079}"/>
              </c:ext>
            </c:extLst>
          </c:dPt>
          <c:dPt>
            <c:idx val="3"/>
            <c:invertIfNegative val="0"/>
            <c:bubble3D val="0"/>
            <c:spPr>
              <a:pattFill prst="wdDnDiag">
                <a:fgClr>
                  <a:schemeClr val="accent4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1FAB-44CF-B100-CAD1E7073079}"/>
              </c:ext>
            </c:extLst>
          </c:dPt>
          <c:dPt>
            <c:idx val="4"/>
            <c:invertIfNegative val="0"/>
            <c:bubble3D val="0"/>
            <c:spPr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1FAB-44CF-B100-CAD1E7073079}"/>
              </c:ext>
            </c:extLst>
          </c:dPt>
          <c:dPt>
            <c:idx val="5"/>
            <c:invertIfNegative val="0"/>
            <c:bubble3D val="0"/>
            <c:spPr>
              <a:pattFill prst="wdDnDiag">
                <a:fgClr>
                  <a:schemeClr val="accent1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1FAB-44CF-B100-CAD1E7073079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tx1"/>
                    </a:solidFill>
                    <a:latin typeface="Sora" panose="020B0604020202020204" charset="0"/>
                    <a:ea typeface="+mn-ea"/>
                    <a:cs typeface="Sora" panose="020B060402020202020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Sheet3!$A$16:$A$21</c:f>
              <c:strCache>
                <c:ptCount val="6"/>
                <c:pt idx="0">
                  <c:v>Charges (male)</c:v>
                </c:pt>
                <c:pt idx="1">
                  <c:v>Charges (female)</c:v>
                </c:pt>
                <c:pt idx="2">
                  <c:v>Charges of smoker (male)</c:v>
                </c:pt>
                <c:pt idx="3">
                  <c:v>Charges of smoker (female)</c:v>
                </c:pt>
                <c:pt idx="4">
                  <c:v>Charges of non smoker (male)</c:v>
                </c:pt>
                <c:pt idx="5">
                  <c:v>Charges of non smoker (female)</c:v>
                </c:pt>
              </c:strCache>
            </c:strRef>
          </c:cat>
          <c:val>
            <c:numRef>
              <c:f>Sheet3!$B$16:$B$21</c:f>
              <c:numCache>
                <c:formatCode>General</c:formatCode>
                <c:ptCount val="6"/>
                <c:pt idx="0">
                  <c:v>13957</c:v>
                </c:pt>
                <c:pt idx="1">
                  <c:v>12570</c:v>
                </c:pt>
                <c:pt idx="2">
                  <c:v>33042</c:v>
                </c:pt>
                <c:pt idx="3">
                  <c:v>30679</c:v>
                </c:pt>
                <c:pt idx="4">
                  <c:v>8087</c:v>
                </c:pt>
                <c:pt idx="5">
                  <c:v>8762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FAB-44CF-B100-CAD1E707307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1266659072"/>
        <c:axId val="1266659400"/>
      </c:barChart>
      <c:catAx>
        <c:axId val="12666590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Sora" panose="020B0604020202020204" charset="0"/>
                <a:ea typeface="+mn-ea"/>
                <a:cs typeface="Sora" panose="020B0604020202020204" charset="0"/>
              </a:defRPr>
            </a:pPr>
            <a:endParaRPr lang="en-US"/>
          </a:p>
        </c:txPr>
        <c:crossAx val="1266659400"/>
        <c:crosses val="autoZero"/>
        <c:auto val="1"/>
        <c:lblAlgn val="ctr"/>
        <c:lblOffset val="100"/>
        <c:noMultiLvlLbl val="0"/>
      </c:catAx>
      <c:valAx>
        <c:axId val="12666594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Sora" panose="020B0604020202020204" charset="0"/>
                <a:ea typeface="+mn-ea"/>
                <a:cs typeface="Sora" panose="020B0604020202020204" charset="0"/>
              </a:defRPr>
            </a:pPr>
            <a:endParaRPr lang="en-US"/>
          </a:p>
        </c:txPr>
        <c:crossAx val="126665907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400">
          <a:solidFill>
            <a:schemeClr val="tx1"/>
          </a:solidFill>
          <a:latin typeface="Sora" panose="020B0604020202020204" charset="0"/>
          <a:cs typeface="Sora" panose="020B0604020202020204" charset="0"/>
        </a:defRPr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920" b="1" i="0" u="none" strike="noStrike" kern="1200" baseline="0">
                <a:solidFill>
                  <a:schemeClr val="tx1"/>
                </a:solidFill>
                <a:latin typeface="Sora" panose="020B0604020202020204" charset="0"/>
                <a:ea typeface="+mn-ea"/>
                <a:cs typeface="Sora" panose="020B0604020202020204" charset="0"/>
              </a:defRPr>
            </a:pPr>
            <a:r>
              <a:rPr lang="en-US"/>
              <a:t>Proporsion of Consumer (Various Region)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920" b="1" i="0" u="none" strike="noStrike" kern="1200" baseline="0">
              <a:solidFill>
                <a:schemeClr val="tx1"/>
              </a:solidFill>
              <a:latin typeface="Sora" panose="020B0604020202020204" charset="0"/>
              <a:ea typeface="+mn-ea"/>
              <a:cs typeface="Sora" panose="020B0604020202020204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2BE4-4598-A331-933511772D3B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2BE4-4598-A331-933511772D3B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2BE4-4598-A331-933511772D3B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2BE4-4598-A331-933511772D3B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Sora" panose="020B0604020202020204" charset="0"/>
                    <a:ea typeface="+mn-ea"/>
                    <a:cs typeface="Sora" panose="020B060402020202020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Sheet4!$A$1:$A$4</c:f>
              <c:strCache>
                <c:ptCount val="4"/>
                <c:pt idx="0">
                  <c:v>Northeast</c:v>
                </c:pt>
                <c:pt idx="1">
                  <c:v>Northwest</c:v>
                </c:pt>
                <c:pt idx="2">
                  <c:v>Southeast</c:v>
                </c:pt>
                <c:pt idx="3">
                  <c:v>Southwest</c:v>
                </c:pt>
              </c:strCache>
            </c:strRef>
          </c:cat>
          <c:val>
            <c:numRef>
              <c:f>Sheet4!$B$1:$B$4</c:f>
              <c:numCache>
                <c:formatCode>General</c:formatCode>
                <c:ptCount val="4"/>
                <c:pt idx="0">
                  <c:v>324</c:v>
                </c:pt>
                <c:pt idx="1">
                  <c:v>325</c:v>
                </c:pt>
                <c:pt idx="2">
                  <c:v>364</c:v>
                </c:pt>
                <c:pt idx="3">
                  <c:v>325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BE4-4598-A331-933511772D3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1139503416"/>
        <c:axId val="1139500792"/>
      </c:barChart>
      <c:catAx>
        <c:axId val="11395034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Sora" panose="020B0604020202020204" charset="0"/>
                <a:ea typeface="+mn-ea"/>
                <a:cs typeface="Sora" panose="020B0604020202020204" charset="0"/>
              </a:defRPr>
            </a:pPr>
            <a:endParaRPr lang="en-US"/>
          </a:p>
        </c:txPr>
        <c:crossAx val="1139500792"/>
        <c:crosses val="autoZero"/>
        <c:auto val="1"/>
        <c:lblAlgn val="ctr"/>
        <c:lblOffset val="100"/>
        <c:noMultiLvlLbl val="0"/>
      </c:catAx>
      <c:valAx>
        <c:axId val="11395007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Sora" panose="020B0604020202020204" charset="0"/>
                <a:ea typeface="+mn-ea"/>
                <a:cs typeface="Sora" panose="020B0604020202020204" charset="0"/>
              </a:defRPr>
            </a:pPr>
            <a:endParaRPr lang="en-US"/>
          </a:p>
        </c:txPr>
        <c:crossAx val="113950341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600">
          <a:solidFill>
            <a:schemeClr val="tx1"/>
          </a:solidFill>
          <a:latin typeface="Sora" panose="020B0604020202020204" charset="0"/>
          <a:cs typeface="Sora" panose="020B0604020202020204" charset="0"/>
        </a:defRPr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0" i="0" u="none" strike="noStrike" kern="1200" spc="0" baseline="0">
                <a:solidFill>
                  <a:schemeClr val="tx1"/>
                </a:solidFill>
                <a:latin typeface="Sora" panose="020B0604020202020204" charset="0"/>
                <a:ea typeface="+mn-ea"/>
                <a:cs typeface="Sora" panose="020B0604020202020204" charset="0"/>
              </a:defRPr>
            </a:pPr>
            <a:r>
              <a:rPr lang="en-US" sz="1800" b="1" i="0" baseline="0">
                <a:effectLst/>
              </a:rPr>
              <a:t>Proporsion of Consumer (Various Region)</a:t>
            </a:r>
            <a:endParaRPr lang="en-US">
              <a:effectLst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spc="0" baseline="0">
              <a:solidFill>
                <a:schemeClr val="tx1"/>
              </a:solidFill>
              <a:latin typeface="Sora" panose="020B0604020202020204" charset="0"/>
              <a:ea typeface="+mn-ea"/>
              <a:cs typeface="Sora" panose="020B0604020202020204" charset="0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925D-4BCF-980A-315416EE357A}"/>
              </c:ext>
            </c:extLst>
          </c:dPt>
          <c:dPt>
            <c:idx val="1"/>
            <c:bubble3D val="0"/>
            <c:spPr>
              <a:solidFill>
                <a:schemeClr val="accent2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925D-4BCF-980A-315416EE357A}"/>
              </c:ext>
            </c:extLst>
          </c:dPt>
          <c:dPt>
            <c:idx val="2"/>
            <c:bubble3D val="0"/>
            <c:spPr>
              <a:solidFill>
                <a:schemeClr val="accent4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925D-4BCF-980A-315416EE357A}"/>
              </c:ext>
            </c:extLst>
          </c:dPt>
          <c:dPt>
            <c:idx val="3"/>
            <c:bubble3D val="0"/>
            <c:spPr>
              <a:solidFill>
                <a:schemeClr val="accent6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925D-4BCF-980A-315416EE357A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/>
                    </a:solidFill>
                    <a:latin typeface="Sora" panose="020B0604020202020204" charset="0"/>
                    <a:ea typeface="+mn-ea"/>
                    <a:cs typeface="Sora" panose="020B0604020202020204" charset="0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Sheet4!$A$6:$A$9</c:f>
              <c:strCache>
                <c:ptCount val="4"/>
                <c:pt idx="0">
                  <c:v>Northeast</c:v>
                </c:pt>
                <c:pt idx="1">
                  <c:v>Northwest</c:v>
                </c:pt>
                <c:pt idx="2">
                  <c:v>Southeast</c:v>
                </c:pt>
                <c:pt idx="3">
                  <c:v>Southwest</c:v>
                </c:pt>
              </c:strCache>
            </c:strRef>
          </c:cat>
          <c:val>
            <c:numRef>
              <c:f>Sheet4!$B$6:$B$9</c:f>
              <c:numCache>
                <c:formatCode>0.00%</c:formatCode>
                <c:ptCount val="4"/>
                <c:pt idx="0">
                  <c:v>0.24215246636771301</c:v>
                </c:pt>
                <c:pt idx="1">
                  <c:v>0.2428998505231689</c:v>
                </c:pt>
                <c:pt idx="2">
                  <c:v>0.27204783258594917</c:v>
                </c:pt>
                <c:pt idx="3">
                  <c:v>0.2428998505231689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925D-4BCF-980A-315416EE357A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1"/>
              </a:solidFill>
              <a:latin typeface="Sora" panose="020B0604020202020204" charset="0"/>
              <a:ea typeface="+mn-ea"/>
              <a:cs typeface="Sora" panose="020B060402020202020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2000">
          <a:solidFill>
            <a:schemeClr val="tx1"/>
          </a:solidFill>
          <a:latin typeface="Sora" panose="020B0604020202020204" charset="0"/>
          <a:cs typeface="Sora" panose="020B0604020202020204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7">
  <cs:axisTitle>
    <cs:lnRef idx="0"/>
    <cs:fillRef idx="0"/>
    <cs:effectRef idx="0"/>
    <cs:fontRef idx="minor">
      <a:schemeClr val="tx2"/>
    </cs:fontRef>
    <cs:defRPr sz="900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2"/>
    </cs:fontRef>
    <cs:defRPr sz="900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  <a:lumOff val="2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900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160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900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900" kern="1200"/>
  </cs:valueAxis>
  <cs:wall>
    <cs:lnRef idx="0"/>
    <cs:fillRef idx="0"/>
    <cs:effectRef idx="0"/>
    <cs:fontRef idx="minor">
      <a:schemeClr val="tx2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07">
  <cs:axisTitle>
    <cs:lnRef idx="0"/>
    <cs:fillRef idx="0"/>
    <cs:effectRef idx="0"/>
    <cs:fontRef idx="minor">
      <a:schemeClr val="tx2"/>
    </cs:fontRef>
    <cs:defRPr sz="900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2"/>
    </cs:fontRef>
    <cs:defRPr sz="900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  <a:lumOff val="2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900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160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900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900" kern="1200"/>
  </cs:valueAxis>
  <cs:wall>
    <cs:lnRef idx="0"/>
    <cs:fillRef idx="0"/>
    <cs:effectRef idx="0"/>
    <cs:fontRef idx="minor">
      <a:schemeClr val="tx2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07">
  <cs:axisTitle>
    <cs:lnRef idx="0"/>
    <cs:fillRef idx="0"/>
    <cs:effectRef idx="0"/>
    <cs:fontRef idx="minor">
      <a:schemeClr val="tx2"/>
    </cs:fontRef>
    <cs:defRPr sz="900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2"/>
    </cs:fontRef>
    <cs:defRPr sz="900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  <a:lumOff val="2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900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160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900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900" kern="1200"/>
  </cs:valueAxis>
  <cs:wall>
    <cs:lnRef idx="0"/>
    <cs:fillRef idx="0"/>
    <cs:effectRef idx="0"/>
    <cs:fontRef idx="minor">
      <a:schemeClr val="tx2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7">
  <cs:axisTitle>
    <cs:lnRef idx="0"/>
    <cs:fillRef idx="0"/>
    <cs:effectRef idx="0"/>
    <cs:fontRef idx="minor">
      <a:schemeClr val="tx2"/>
    </cs:fontRef>
    <cs:defRPr sz="900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2"/>
    </cs:fontRef>
    <cs:defRPr sz="900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  <a:lumOff val="2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900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160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900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900" kern="1200"/>
  </cs:valueAxis>
  <cs:wall>
    <cs:lnRef idx="0"/>
    <cs:fillRef idx="0"/>
    <cs:effectRef idx="0"/>
    <cs:fontRef idx="minor">
      <a:schemeClr val="tx2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207">
  <cs:axisTitle>
    <cs:lnRef idx="0"/>
    <cs:fillRef idx="0"/>
    <cs:effectRef idx="0"/>
    <cs:fontRef idx="minor">
      <a:schemeClr val="tx2"/>
    </cs:fontRef>
    <cs:defRPr sz="900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2"/>
    </cs:fontRef>
    <cs:defRPr sz="900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  <a:lumOff val="2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900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160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900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900" kern="1200"/>
  </cs:valueAxis>
  <cs:wall>
    <cs:lnRef idx="0"/>
    <cs:fillRef idx="0"/>
    <cs:effectRef idx="0"/>
    <cs:fontRef idx="minor">
      <a:schemeClr val="tx2"/>
    </cs:fontRef>
  </cs:wall>
</cs:chartStyle>
</file>

<file path=ppt/charts/style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3" name="Google Shape;183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Assalamualaikum selamat pagi perkenalkan nama saya Muhammad Fadhillah Ansyari seorang siswa pacmann yang sedang menjalankan project yang berjudul “Insurance Project” untuk menganalisis data-data terkait pengguna asuransi serta menghubungkan parameter terkait dengan jumlah tagihan kesehatannya. </a:t>
            </a:r>
            <a:endParaRPr/>
          </a:p>
        </p:txBody>
      </p:sp>
      <p:sp>
        <p:nvSpPr>
          <p:cNvPr id="184" name="Google Shape;184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42ad2f6649_0_8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7" name="Google Shape;237;g142ad2f6649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016474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42ad2f6649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1" name="Google Shape;261;g142ad2f6649_0_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Transisi antar outline</a:t>
            </a:r>
            <a:endParaRPr/>
          </a:p>
        </p:txBody>
      </p:sp>
      <p:sp>
        <p:nvSpPr>
          <p:cNvPr id="262" name="Google Shape;262;g142ad2f6649_0_4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42ad2f6649_0_10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7" name="Google Shape;267;g142ad2f6649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8580706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142ad2f6649_0_9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3" name="Google Shape;273;g142ad2f6649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142ad2f6649_0_9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3" name="Google Shape;273;g142ad2f6649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515754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42ad2f6649_0_10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7" name="Google Shape;267;g142ad2f6649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142ad2f6649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7" name="Google Shape;297;g142ad2f6649_0_6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Transisi antar outline</a:t>
            </a:r>
            <a:endParaRPr/>
          </a:p>
        </p:txBody>
      </p:sp>
      <p:sp>
        <p:nvSpPr>
          <p:cNvPr id="298" name="Google Shape;298;g142ad2f6649_0_6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1451da43991_0_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9" name="Google Shape;279;g1451da4399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5052367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1451da43991_0_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9" name="Google Shape;279;g1451da4399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580438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1451da43991_0_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9" name="Google Shape;279;g1451da4399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Berikut adalah outline presentasi saya </a:t>
            </a:r>
            <a:endParaRPr/>
          </a:p>
        </p:txBody>
      </p:sp>
      <p:sp>
        <p:nvSpPr>
          <p:cNvPr id="195" name="Google Shape;19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142ad2f6649_0_10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1" name="Google Shape;291;g142ad2f6649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142ad2f6649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3" name="Google Shape;333;g142ad2f6649_0_1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Transisi antar outline</a:t>
            </a:r>
            <a:endParaRPr/>
          </a:p>
        </p:txBody>
      </p:sp>
      <p:sp>
        <p:nvSpPr>
          <p:cNvPr id="334" name="Google Shape;334;g142ad2f6649_0_14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142ad2f6649_0_15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39" name="Google Shape;339;g142ad2f6649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142ad2f6649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5" name="Google Shape;345;g142ad2f6649_0_6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Transisi antar outline</a:t>
            </a:r>
            <a:endParaRPr/>
          </a:p>
        </p:txBody>
      </p:sp>
      <p:sp>
        <p:nvSpPr>
          <p:cNvPr id="346" name="Google Shape;346;g142ad2f6649_0_6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142ad2f6649_0_1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51" name="Google Shape;351;g142ad2f6649_0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142ad2f6649_0_1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51" name="Google Shape;351;g142ad2f6649_0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8814770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142ad2f6649_0_1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51" name="Google Shape;351;g142ad2f6649_0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80179686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142ad2f6649_0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9" name="Google Shape;369;g142ad2f6649_0_1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Transisi antar outline</a:t>
            </a:r>
            <a:endParaRPr/>
          </a:p>
        </p:txBody>
      </p:sp>
      <p:sp>
        <p:nvSpPr>
          <p:cNvPr id="370" name="Google Shape;370;g142ad2f6649_0_14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142ad2f6649_0_1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75" name="Google Shape;375;g142ad2f6649_0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1451da43991_0_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81" name="Google Shape;381;g1451da43991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Transisi antar outline</a:t>
            </a:r>
            <a:endParaRPr/>
          </a:p>
        </p:txBody>
      </p:sp>
      <p:sp>
        <p:nvSpPr>
          <p:cNvPr id="202" name="Google Shape;202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87" name="Google Shape;38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7" name="Google Shape;20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42ad2f6649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3" name="Google Shape;213;g142ad2f6649_0_7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Transisi antar outline</a:t>
            </a:r>
            <a:endParaRPr/>
          </a:p>
        </p:txBody>
      </p:sp>
      <p:sp>
        <p:nvSpPr>
          <p:cNvPr id="214" name="Google Shape;214;g142ad2f6649_0_7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42ad2f6649_0_7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9" name="Google Shape;219;g142ad2f6649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42ad2f6649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5" name="Google Shape;225;g142ad2f6649_0_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Transisi antar outline</a:t>
            </a:r>
            <a:endParaRPr/>
          </a:p>
        </p:txBody>
      </p:sp>
      <p:sp>
        <p:nvSpPr>
          <p:cNvPr id="226" name="Google Shape;226;g142ad2f6649_0_4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142ad2f6649_0_8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1" name="Google Shape;231;g142ad2f6649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42ad2f6649_0_8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7" name="Google Shape;237;g142ad2f6649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70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70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7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7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7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9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9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9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9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9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9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9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9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9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9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72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50998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  <a:defRPr sz="320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72"/>
          <p:cNvSpPr txBox="1">
            <a:spLocks noGrp="1"/>
          </p:cNvSpPr>
          <p:nvPr>
            <p:ph type="body" idx="1"/>
          </p:nvPr>
        </p:nvSpPr>
        <p:spPr>
          <a:xfrm>
            <a:off x="388943" y="1825625"/>
            <a:ext cx="1150998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32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8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4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94" name="Google Shape;94;p72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w="9525" cap="flat" cmpd="sng">
            <a:solidFill>
              <a:srgbClr val="103864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95" name="Google Shape;95;p72"/>
          <p:cNvSpPr txBox="1"/>
          <p:nvPr/>
        </p:nvSpPr>
        <p:spPr>
          <a:xfrm>
            <a:off x="3906714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72"/>
          <p:cNvSpPr txBox="1"/>
          <p:nvPr/>
        </p:nvSpPr>
        <p:spPr>
          <a:xfrm>
            <a:off x="-1190479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72"/>
          <p:cNvSpPr txBox="1"/>
          <p:nvPr/>
        </p:nvSpPr>
        <p:spPr>
          <a:xfrm>
            <a:off x="9155723" y="63393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sz="800" b="0" i="0" u="none" strike="noStrike" cap="none">
              <a:solidFill>
                <a:srgbClr val="10386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cxnSp>
        <p:nvCxnSpPr>
          <p:cNvPr id="98" name="Google Shape;98;p72"/>
          <p:cNvCxnSpPr/>
          <p:nvPr/>
        </p:nvCxnSpPr>
        <p:spPr>
          <a:xfrm>
            <a:off x="504885" y="1224951"/>
            <a:ext cx="3640347" cy="0"/>
          </a:xfrm>
          <a:prstGeom prst="straightConnector1">
            <a:avLst/>
          </a:prstGeom>
          <a:noFill/>
          <a:ln w="28575" cap="flat" cmpd="sng">
            <a:solidFill>
              <a:srgbClr val="F3C145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73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42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  <a:defRPr sz="320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01" name="Google Shape;101;p73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w="9525" cap="flat" cmpd="sng">
            <a:solidFill>
              <a:srgbClr val="103864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102" name="Google Shape;102;p73"/>
          <p:cNvSpPr txBox="1"/>
          <p:nvPr/>
        </p:nvSpPr>
        <p:spPr>
          <a:xfrm>
            <a:off x="3906714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3" name="Google Shape;103;p7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412084" y="224287"/>
            <a:ext cx="1572880" cy="455637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73"/>
          <p:cNvSpPr txBox="1"/>
          <p:nvPr/>
        </p:nvSpPr>
        <p:spPr>
          <a:xfrm>
            <a:off x="-1190479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73"/>
          <p:cNvSpPr txBox="1"/>
          <p:nvPr/>
        </p:nvSpPr>
        <p:spPr>
          <a:xfrm>
            <a:off x="9155723" y="63393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sz="800" b="0" i="0" u="none" strike="noStrike" cap="none">
              <a:solidFill>
                <a:srgbClr val="10386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cxnSp>
        <p:nvCxnSpPr>
          <p:cNvPr id="106" name="Google Shape;106;p73"/>
          <p:cNvCxnSpPr/>
          <p:nvPr/>
        </p:nvCxnSpPr>
        <p:spPr>
          <a:xfrm>
            <a:off x="504885" y="1224951"/>
            <a:ext cx="3640347" cy="0"/>
          </a:xfrm>
          <a:prstGeom prst="straightConnector1">
            <a:avLst/>
          </a:prstGeom>
          <a:noFill/>
          <a:ln w="28575" cap="flat" cmpd="sng">
            <a:solidFill>
              <a:srgbClr val="F3C145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74"/>
          <p:cNvSpPr txBox="1">
            <a:spLocks noGrp="1"/>
          </p:cNvSpPr>
          <p:nvPr>
            <p:ph type="title"/>
          </p:nvPr>
        </p:nvSpPr>
        <p:spPr>
          <a:xfrm>
            <a:off x="316523" y="2691441"/>
            <a:ext cx="11582400" cy="896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4400"/>
              <a:buFont typeface="Sora"/>
              <a:buNone/>
              <a:defRPr sz="440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09" name="Google Shape;109;p74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w="9525" cap="flat" cmpd="sng">
            <a:solidFill>
              <a:srgbClr val="103864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110" name="Google Shape;110;p74"/>
          <p:cNvSpPr txBox="1"/>
          <p:nvPr/>
        </p:nvSpPr>
        <p:spPr>
          <a:xfrm>
            <a:off x="3906714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74"/>
          <p:cNvSpPr txBox="1"/>
          <p:nvPr/>
        </p:nvSpPr>
        <p:spPr>
          <a:xfrm>
            <a:off x="-1190479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2" name="Google Shape;112;p7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412084" y="224287"/>
            <a:ext cx="1572880" cy="455637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74"/>
          <p:cNvSpPr txBox="1"/>
          <p:nvPr/>
        </p:nvSpPr>
        <p:spPr>
          <a:xfrm>
            <a:off x="9155723" y="63393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sz="800" b="0" i="0" u="none" strike="noStrike" cap="none">
              <a:solidFill>
                <a:srgbClr val="10386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cxnSp>
        <p:nvCxnSpPr>
          <p:cNvPr id="114" name="Google Shape;114;p74"/>
          <p:cNvCxnSpPr/>
          <p:nvPr/>
        </p:nvCxnSpPr>
        <p:spPr>
          <a:xfrm>
            <a:off x="3969975" y="3588007"/>
            <a:ext cx="4252050" cy="0"/>
          </a:xfrm>
          <a:prstGeom prst="straightConnector1">
            <a:avLst/>
          </a:prstGeom>
          <a:noFill/>
          <a:ln w="28575" cap="flat" cmpd="sng">
            <a:solidFill>
              <a:srgbClr val="F3C145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75"/>
          <p:cNvSpPr txBox="1"/>
          <p:nvPr/>
        </p:nvSpPr>
        <p:spPr>
          <a:xfrm>
            <a:off x="2499208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7" name="Google Shape;117;p75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w="9525" cap="flat" cmpd="sng">
            <a:solidFill>
              <a:srgbClr val="103864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118" name="Google Shape;118;p75"/>
          <p:cNvSpPr txBox="1"/>
          <p:nvPr/>
        </p:nvSpPr>
        <p:spPr>
          <a:xfrm>
            <a:off x="3906714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75"/>
          <p:cNvSpPr txBox="1"/>
          <p:nvPr/>
        </p:nvSpPr>
        <p:spPr>
          <a:xfrm>
            <a:off x="-1190479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75"/>
          <p:cNvSpPr txBox="1"/>
          <p:nvPr/>
        </p:nvSpPr>
        <p:spPr>
          <a:xfrm>
            <a:off x="9155723" y="63393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sz="800" b="0" i="0" u="none" strike="noStrike" cap="none">
              <a:solidFill>
                <a:srgbClr val="10386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40">
          <p15:clr>
            <a:srgbClr val="FBAE40"/>
          </p15:clr>
        </p15:guide>
        <p15:guide id="2" pos="7440">
          <p15:clr>
            <a:srgbClr val="FBAE40"/>
          </p15:clr>
        </p15:guide>
        <p15:guide id="3" orient="horz" pos="192">
          <p15:clr>
            <a:srgbClr val="FBAE40"/>
          </p15:clr>
        </p15:guide>
        <p15:guide id="4" orient="horz" pos="4128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76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1912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  <a:defRPr sz="320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76"/>
          <p:cNvSpPr txBox="1">
            <a:spLocks noGrp="1"/>
          </p:cNvSpPr>
          <p:nvPr>
            <p:ph type="body" idx="1"/>
          </p:nvPr>
        </p:nvSpPr>
        <p:spPr>
          <a:xfrm>
            <a:off x="388943" y="1825625"/>
            <a:ext cx="5854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32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8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4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4" name="Google Shape;124;p76"/>
          <p:cNvSpPr txBox="1">
            <a:spLocks noGrp="1"/>
          </p:cNvSpPr>
          <p:nvPr>
            <p:ph type="body" idx="2"/>
          </p:nvPr>
        </p:nvSpPr>
        <p:spPr>
          <a:xfrm>
            <a:off x="6172199" y="1825625"/>
            <a:ext cx="5630857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32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8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4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125" name="Google Shape;125;p76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w="9525" cap="flat" cmpd="sng">
            <a:solidFill>
              <a:srgbClr val="103864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126" name="Google Shape;126;p76"/>
          <p:cNvSpPr txBox="1"/>
          <p:nvPr/>
        </p:nvSpPr>
        <p:spPr>
          <a:xfrm>
            <a:off x="3906714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7" name="Google Shape;127;p7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412084" y="224287"/>
            <a:ext cx="1572880" cy="455637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76"/>
          <p:cNvSpPr txBox="1"/>
          <p:nvPr/>
        </p:nvSpPr>
        <p:spPr>
          <a:xfrm>
            <a:off x="-1190479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76"/>
          <p:cNvSpPr txBox="1"/>
          <p:nvPr/>
        </p:nvSpPr>
        <p:spPr>
          <a:xfrm>
            <a:off x="9155723" y="63393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sz="800" b="0" i="0" u="none" strike="noStrike" cap="none">
              <a:solidFill>
                <a:srgbClr val="10386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77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391889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Roboto Mono Medium"/>
              <a:buNone/>
              <a:defRPr sz="3200"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77"/>
          <p:cNvSpPr txBox="1">
            <a:spLocks noGrp="1"/>
          </p:cNvSpPr>
          <p:nvPr>
            <p:ph type="body" idx="1"/>
          </p:nvPr>
        </p:nvSpPr>
        <p:spPr>
          <a:xfrm>
            <a:off x="388944" y="1681163"/>
            <a:ext cx="5608632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2400"/>
              <a:buNone/>
              <a:defRPr sz="2400" b="1"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33" name="Google Shape;133;p77"/>
          <p:cNvSpPr txBox="1">
            <a:spLocks noGrp="1"/>
          </p:cNvSpPr>
          <p:nvPr>
            <p:ph type="body" idx="2"/>
          </p:nvPr>
        </p:nvSpPr>
        <p:spPr>
          <a:xfrm>
            <a:off x="388944" y="2505075"/>
            <a:ext cx="5608632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3200"/>
              <a:buChar char="•"/>
              <a:defRPr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800"/>
              <a:buChar char="•"/>
              <a:defRPr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400"/>
              <a:buChar char="•"/>
              <a:defRPr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4" name="Google Shape;134;p77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608632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2400"/>
              <a:buNone/>
              <a:defRPr sz="2400" b="1"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35" name="Google Shape;135;p77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608632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3200"/>
              <a:buChar char="•"/>
              <a:defRPr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800"/>
              <a:buChar char="•"/>
              <a:defRPr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400"/>
              <a:buChar char="•"/>
              <a:defRPr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136" name="Google Shape;136;p77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w="9525" cap="flat" cmpd="sng">
            <a:solidFill>
              <a:srgbClr val="103864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137" name="Google Shape;137;p77"/>
          <p:cNvSpPr txBox="1"/>
          <p:nvPr/>
        </p:nvSpPr>
        <p:spPr>
          <a:xfrm>
            <a:off x="3906714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8" name="Google Shape;138;p7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412084" y="224287"/>
            <a:ext cx="1572880" cy="455637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77"/>
          <p:cNvSpPr txBox="1"/>
          <p:nvPr/>
        </p:nvSpPr>
        <p:spPr>
          <a:xfrm>
            <a:off x="-1190479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77"/>
          <p:cNvSpPr txBox="1"/>
          <p:nvPr/>
        </p:nvSpPr>
        <p:spPr>
          <a:xfrm>
            <a:off x="9155723" y="63393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sz="800" b="0" i="0" u="none" strike="noStrike" cap="none">
              <a:solidFill>
                <a:srgbClr val="10386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2" name="Google Shape;142;p78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w="9525" cap="flat" cmpd="sng">
            <a:solidFill>
              <a:srgbClr val="103864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143" name="Google Shape;143;p78"/>
          <p:cNvSpPr txBox="1"/>
          <p:nvPr/>
        </p:nvSpPr>
        <p:spPr>
          <a:xfrm>
            <a:off x="3906714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4" name="Google Shape;144;p7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412084" y="224287"/>
            <a:ext cx="1572880" cy="455637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78"/>
          <p:cNvSpPr txBox="1"/>
          <p:nvPr/>
        </p:nvSpPr>
        <p:spPr>
          <a:xfrm>
            <a:off x="-1190479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78"/>
          <p:cNvSpPr txBox="1"/>
          <p:nvPr/>
        </p:nvSpPr>
        <p:spPr>
          <a:xfrm>
            <a:off x="9155723" y="63393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sz="800" b="0" i="0" u="none" strike="noStrike" cap="none">
              <a:solidFill>
                <a:srgbClr val="10386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79"/>
          <p:cNvSpPr txBox="1">
            <a:spLocks noGrp="1"/>
          </p:cNvSpPr>
          <p:nvPr>
            <p:ph type="title"/>
          </p:nvPr>
        </p:nvSpPr>
        <p:spPr>
          <a:xfrm>
            <a:off x="388944" y="457200"/>
            <a:ext cx="4383082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800"/>
              <a:buFont typeface="Roboto Mono Light"/>
              <a:buNone/>
              <a:defRPr sz="2800">
                <a:solidFill>
                  <a:srgbClr val="103864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7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619868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2800"/>
              <a:buChar char="•"/>
              <a:defRPr sz="2800"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400"/>
              <a:buChar char="•"/>
              <a:defRPr sz="2400"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 sz="2000"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800"/>
              <a:buChar char="•"/>
              <a:defRPr sz="1800"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800"/>
              <a:buChar char="•"/>
              <a:defRPr sz="1800"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150" name="Google Shape;150;p79"/>
          <p:cNvSpPr txBox="1">
            <a:spLocks noGrp="1"/>
          </p:cNvSpPr>
          <p:nvPr>
            <p:ph type="body" idx="2"/>
          </p:nvPr>
        </p:nvSpPr>
        <p:spPr>
          <a:xfrm>
            <a:off x="388944" y="2057400"/>
            <a:ext cx="4383082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1200"/>
              <a:buNone/>
              <a:defRPr sz="1200"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cxnSp>
        <p:nvCxnSpPr>
          <p:cNvPr id="151" name="Google Shape;151;p79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w="9525" cap="flat" cmpd="sng">
            <a:solidFill>
              <a:srgbClr val="103864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152" name="Google Shape;152;p79"/>
          <p:cNvSpPr txBox="1"/>
          <p:nvPr/>
        </p:nvSpPr>
        <p:spPr>
          <a:xfrm>
            <a:off x="3906714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3" name="Google Shape;153;p7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412084" y="224287"/>
            <a:ext cx="1572880" cy="455637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79"/>
          <p:cNvSpPr txBox="1"/>
          <p:nvPr/>
        </p:nvSpPr>
        <p:spPr>
          <a:xfrm>
            <a:off x="-1190479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79"/>
          <p:cNvSpPr txBox="1"/>
          <p:nvPr/>
        </p:nvSpPr>
        <p:spPr>
          <a:xfrm>
            <a:off x="9155723" y="63393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sz="800" b="0" i="0" u="none" strike="noStrike" cap="none">
              <a:solidFill>
                <a:srgbClr val="10386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8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8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8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8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8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80"/>
          <p:cNvSpPr txBox="1">
            <a:spLocks noGrp="1"/>
          </p:cNvSpPr>
          <p:nvPr>
            <p:ph type="title"/>
          </p:nvPr>
        </p:nvSpPr>
        <p:spPr>
          <a:xfrm>
            <a:off x="388944" y="457200"/>
            <a:ext cx="4383082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Roboto Mono Medium"/>
              <a:buNone/>
              <a:defRPr sz="3200"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80"/>
          <p:cNvSpPr>
            <a:spLocks noGrp="1"/>
          </p:cNvSpPr>
          <p:nvPr>
            <p:ph type="pic" idx="2"/>
          </p:nvPr>
        </p:nvSpPr>
        <p:spPr>
          <a:xfrm>
            <a:off x="5183188" y="457201"/>
            <a:ext cx="6619868" cy="5403850"/>
          </a:xfrm>
          <a:prstGeom prst="rect">
            <a:avLst/>
          </a:prstGeom>
          <a:noFill/>
          <a:ln>
            <a:noFill/>
          </a:ln>
        </p:spPr>
      </p:sp>
      <p:sp>
        <p:nvSpPr>
          <p:cNvPr id="159" name="Google Shape;159;p80"/>
          <p:cNvSpPr txBox="1">
            <a:spLocks noGrp="1"/>
          </p:cNvSpPr>
          <p:nvPr>
            <p:ph type="body" idx="1"/>
          </p:nvPr>
        </p:nvSpPr>
        <p:spPr>
          <a:xfrm>
            <a:off x="388944" y="2057400"/>
            <a:ext cx="4383082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1200"/>
              <a:buNone/>
              <a:defRPr sz="1200"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cxnSp>
        <p:nvCxnSpPr>
          <p:cNvPr id="160" name="Google Shape;160;p80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w="9525" cap="flat" cmpd="sng">
            <a:solidFill>
              <a:srgbClr val="103864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161" name="Google Shape;161;p80"/>
          <p:cNvSpPr txBox="1"/>
          <p:nvPr/>
        </p:nvSpPr>
        <p:spPr>
          <a:xfrm>
            <a:off x="3906714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" name="Google Shape;162;p8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412084" y="224287"/>
            <a:ext cx="1572880" cy="455637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80"/>
          <p:cNvSpPr txBox="1"/>
          <p:nvPr/>
        </p:nvSpPr>
        <p:spPr>
          <a:xfrm>
            <a:off x="-1190479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80"/>
          <p:cNvSpPr txBox="1"/>
          <p:nvPr/>
        </p:nvSpPr>
        <p:spPr>
          <a:xfrm>
            <a:off x="9155723" y="63393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sz="800" b="0" i="0" u="none" strike="noStrike" cap="none">
              <a:solidFill>
                <a:srgbClr val="10386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81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14113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Roboto Mono Medium"/>
              <a:buNone/>
              <a:defRPr sz="3200"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81"/>
          <p:cNvSpPr txBox="1">
            <a:spLocks noGrp="1"/>
          </p:cNvSpPr>
          <p:nvPr>
            <p:ph type="body" idx="1"/>
          </p:nvPr>
        </p:nvSpPr>
        <p:spPr>
          <a:xfrm rot="5400000">
            <a:off x="3920330" y="-1705762"/>
            <a:ext cx="4351338" cy="11414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3200"/>
              <a:buChar char="•"/>
              <a:defRPr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800"/>
              <a:buChar char="•"/>
              <a:defRPr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400"/>
              <a:buChar char="•"/>
              <a:defRPr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168" name="Google Shape;168;p81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w="9525" cap="flat" cmpd="sng">
            <a:solidFill>
              <a:srgbClr val="103864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169" name="Google Shape;169;p81"/>
          <p:cNvSpPr txBox="1"/>
          <p:nvPr/>
        </p:nvSpPr>
        <p:spPr>
          <a:xfrm>
            <a:off x="3906714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0" name="Google Shape;170;p8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412084" y="224287"/>
            <a:ext cx="1572880" cy="455637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81"/>
          <p:cNvSpPr txBox="1"/>
          <p:nvPr/>
        </p:nvSpPr>
        <p:spPr>
          <a:xfrm>
            <a:off x="-1190479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81"/>
          <p:cNvSpPr txBox="1"/>
          <p:nvPr/>
        </p:nvSpPr>
        <p:spPr>
          <a:xfrm>
            <a:off x="9155723" y="63393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sz="800" b="0" i="0" u="none" strike="noStrike" cap="none">
              <a:solidFill>
                <a:srgbClr val="10386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82"/>
          <p:cNvSpPr txBox="1">
            <a:spLocks noGrp="1"/>
          </p:cNvSpPr>
          <p:nvPr>
            <p:ph type="title"/>
          </p:nvPr>
        </p:nvSpPr>
        <p:spPr>
          <a:xfrm rot="5400000">
            <a:off x="7563391" y="1841431"/>
            <a:ext cx="5497039" cy="31740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Roboto Mono"/>
              <a:buNone/>
              <a:defRPr sz="3200"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82"/>
          <p:cNvSpPr txBox="1">
            <a:spLocks noGrp="1"/>
          </p:cNvSpPr>
          <p:nvPr>
            <p:ph type="body" idx="1"/>
          </p:nvPr>
        </p:nvSpPr>
        <p:spPr>
          <a:xfrm rot="5400000">
            <a:off x="1732201" y="-663336"/>
            <a:ext cx="5497040" cy="8183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3200"/>
              <a:buChar char="•"/>
              <a:defRPr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800"/>
              <a:buChar char="•"/>
              <a:defRPr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400"/>
              <a:buChar char="•"/>
              <a:defRPr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176" name="Google Shape;176;p82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w="9525" cap="flat" cmpd="sng">
            <a:solidFill>
              <a:srgbClr val="103864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177" name="Google Shape;177;p82"/>
          <p:cNvSpPr txBox="1"/>
          <p:nvPr/>
        </p:nvSpPr>
        <p:spPr>
          <a:xfrm>
            <a:off x="3906714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8" name="Google Shape;178;p8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412084" y="224287"/>
            <a:ext cx="1572880" cy="455637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82"/>
          <p:cNvSpPr txBox="1"/>
          <p:nvPr/>
        </p:nvSpPr>
        <p:spPr>
          <a:xfrm>
            <a:off x="-1190479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82"/>
          <p:cNvSpPr txBox="1"/>
          <p:nvPr/>
        </p:nvSpPr>
        <p:spPr>
          <a:xfrm>
            <a:off x="9155723" y="63393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sz="800" b="0" i="0" u="none" strike="noStrike" cap="none">
              <a:solidFill>
                <a:srgbClr val="10386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8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8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8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8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8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8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8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8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8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8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8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8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8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8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8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8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8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8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8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8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8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8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8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8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9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9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9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9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9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9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6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6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6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6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6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71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392749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  <a:defRPr sz="3200" b="0" i="0" u="none" strike="noStrike" cap="none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" name="Google Shape;86;p71"/>
          <p:cNvSpPr txBox="1">
            <a:spLocks noGrp="1"/>
          </p:cNvSpPr>
          <p:nvPr>
            <p:ph type="body" idx="1"/>
          </p:nvPr>
        </p:nvSpPr>
        <p:spPr>
          <a:xfrm>
            <a:off x="388943" y="1825625"/>
            <a:ext cx="11392749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2pPr>
            <a:lvl3pPr marL="1371600" marR="0" lvl="2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3pPr>
            <a:lvl4pPr marL="1828800" marR="0" lvl="3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4pPr>
            <a:lvl5pPr marL="2286000" marR="0" lvl="4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87" name="Google Shape;87;p71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10412084" y="224287"/>
            <a:ext cx="1572880" cy="45563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8" name="Google Shape;88;p71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w="9525" cap="flat" cmpd="sng">
            <a:solidFill>
              <a:srgbClr val="103864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89" name="Google Shape;89;p71"/>
          <p:cNvSpPr txBox="1"/>
          <p:nvPr/>
        </p:nvSpPr>
        <p:spPr>
          <a:xfrm>
            <a:off x="-1190479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71"/>
          <p:cNvSpPr txBox="1"/>
          <p:nvPr/>
        </p:nvSpPr>
        <p:spPr>
          <a:xfrm>
            <a:off x="3906714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4" Type="http://schemas.openxmlformats.org/officeDocument/2006/relationships/chart" Target="../charts/char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6" name="Google Shape;186;p1"/>
          <p:cNvGrpSpPr/>
          <p:nvPr/>
        </p:nvGrpSpPr>
        <p:grpSpPr>
          <a:xfrm>
            <a:off x="1352100" y="2431013"/>
            <a:ext cx="9487800" cy="1199299"/>
            <a:chOff x="1352101" y="2247783"/>
            <a:chExt cx="9487800" cy="1199299"/>
          </a:xfrm>
        </p:grpSpPr>
        <p:sp>
          <p:nvSpPr>
            <p:cNvPr id="187" name="Google Shape;187;p1"/>
            <p:cNvSpPr txBox="1"/>
            <p:nvPr/>
          </p:nvSpPr>
          <p:spPr>
            <a:xfrm>
              <a:off x="1352101" y="2247783"/>
              <a:ext cx="9487800" cy="769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4400"/>
                <a:buFont typeface="Sora"/>
                <a:buNone/>
              </a:pPr>
              <a:r>
                <a:rPr lang="en-US" sz="4400">
                  <a:solidFill>
                    <a:srgbClr val="FFFFFF"/>
                  </a:solidFill>
                  <a:latin typeface="Sora"/>
                  <a:ea typeface="Sora"/>
                  <a:cs typeface="Sora"/>
                  <a:sym typeface="Sora"/>
                </a:rPr>
                <a:t>Insurance Project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p1"/>
            <p:cNvSpPr/>
            <p:nvPr/>
          </p:nvSpPr>
          <p:spPr>
            <a:xfrm>
              <a:off x="3306290" y="3044482"/>
              <a:ext cx="5579400" cy="402600"/>
            </a:xfrm>
            <a:prstGeom prst="roundRect">
              <a:avLst>
                <a:gd name="adj" fmla="val 50000"/>
              </a:avLst>
            </a:prstGeom>
            <a:solidFill>
              <a:srgbClr val="F3C14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03864"/>
                </a:buClr>
                <a:buSzPts val="1800"/>
                <a:buFont typeface="Sora"/>
                <a:buNone/>
              </a:pPr>
              <a:r>
                <a:rPr lang="en-US" sz="1800">
                  <a:solidFill>
                    <a:srgbClr val="103864"/>
                  </a:solidFill>
                  <a:latin typeface="Sora"/>
                  <a:ea typeface="Sora"/>
                  <a:cs typeface="Sora"/>
                  <a:sym typeface="Sora"/>
                </a:rPr>
                <a:t>Probability Course - Sekolah Data Pacmann</a:t>
              </a:r>
              <a:endParaRPr sz="1800" b="0" i="0" u="none" strike="noStrike" cap="none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</p:grpSp>
      <p:pic>
        <p:nvPicPr>
          <p:cNvPr id="189" name="Google Shape;189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412083" y="224287"/>
            <a:ext cx="1572882" cy="455637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1"/>
          <p:cNvSpPr txBox="1"/>
          <p:nvPr/>
        </p:nvSpPr>
        <p:spPr>
          <a:xfrm>
            <a:off x="10662473" y="6414143"/>
            <a:ext cx="1285929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Montserrat Light"/>
              <a:buNone/>
            </a:pPr>
            <a:r>
              <a:rPr lang="en-US" sz="800" b="0" i="0" u="none" strike="noStrike" cap="none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1"/>
          <p:cNvSpPr txBox="1"/>
          <p:nvPr/>
        </p:nvSpPr>
        <p:spPr>
          <a:xfrm>
            <a:off x="496312" y="6414143"/>
            <a:ext cx="788999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Montserrat Light"/>
              <a:buNone/>
            </a:pPr>
            <a:r>
              <a:rPr lang="en-US" sz="800" b="0" i="0" u="none" strike="noStrike" cap="none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92" name="Google Shape;192;p1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6DD94B78-DA48-BCC6-A15A-5676D8083593}"/>
              </a:ext>
            </a:extLst>
          </p:cNvPr>
          <p:cNvSpPr/>
          <p:nvPr/>
        </p:nvSpPr>
        <p:spPr>
          <a:xfrm>
            <a:off x="247972" y="5579390"/>
            <a:ext cx="4860475" cy="511583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ln w="0">
                  <a:noFill/>
                </a:ln>
                <a:solidFill>
                  <a:schemeClr val="bg1"/>
                </a:solidFill>
                <a:latin typeface="Sora" panose="020B0604020202020204" charset="0"/>
                <a:cs typeface="Sora" panose="020B0604020202020204" charset="0"/>
              </a:rPr>
              <a:t>Muhammad Fadhillah Ansyari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42ad2f6649_0_89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/>
              <a:t>Mean of Charges </a:t>
            </a:r>
            <a:endParaRPr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98185DF-0284-7CD7-48EC-079027277BFF}"/>
              </a:ext>
            </a:extLst>
          </p:cNvPr>
          <p:cNvSpPr/>
          <p:nvPr/>
        </p:nvSpPr>
        <p:spPr>
          <a:xfrm>
            <a:off x="4423356" y="565689"/>
            <a:ext cx="5994891" cy="1325701"/>
          </a:xfrm>
          <a:prstGeom prst="rect">
            <a:avLst/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69863" indent="-169863" algn="just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/>
                </a:solidFill>
                <a:latin typeface="Sora" panose="020B0604020202020204" charset="0"/>
                <a:cs typeface="Sora" panose="020B0604020202020204" charset="0"/>
              </a:rPr>
              <a:t>Rata-rata charges perokok </a:t>
            </a:r>
            <a:r>
              <a:rPr lang="en-US" b="1">
                <a:solidFill>
                  <a:schemeClr val="tx1"/>
                </a:solidFill>
                <a:latin typeface="Sora" panose="020B0604020202020204" charset="0"/>
                <a:cs typeface="Sora" panose="020B0604020202020204" charset="0"/>
              </a:rPr>
              <a:t>lebih tinggi </a:t>
            </a:r>
            <a:r>
              <a:rPr lang="en-US">
                <a:solidFill>
                  <a:schemeClr val="tx1"/>
                </a:solidFill>
                <a:latin typeface="Sora" panose="020B0604020202020204" charset="0"/>
                <a:cs typeface="Sora" panose="020B0604020202020204" charset="0"/>
              </a:rPr>
              <a:t>dibandingkan rata-rata charges non perokok</a:t>
            </a:r>
          </a:p>
          <a:p>
            <a:pPr marL="169863" indent="-169863" algn="just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/>
                </a:solidFill>
                <a:latin typeface="Sora" panose="020B0604020202020204" charset="0"/>
                <a:cs typeface="Sora" panose="020B0604020202020204" charset="0"/>
              </a:rPr>
              <a:t>Rata-rata charges perokok dengan BMI diatas 25 </a:t>
            </a:r>
            <a:r>
              <a:rPr lang="en-US" b="1">
                <a:solidFill>
                  <a:schemeClr val="tx1"/>
                </a:solidFill>
                <a:latin typeface="Sora" panose="020B0604020202020204" charset="0"/>
                <a:cs typeface="Sora" panose="020B0604020202020204" charset="0"/>
              </a:rPr>
              <a:t>lebih tinggi </a:t>
            </a:r>
            <a:r>
              <a:rPr lang="en-US">
                <a:solidFill>
                  <a:schemeClr val="tx1"/>
                </a:solidFill>
                <a:latin typeface="Sora" panose="020B0604020202020204" charset="0"/>
                <a:cs typeface="Sora" panose="020B0604020202020204" charset="0"/>
              </a:rPr>
              <a:t>dibandingkan charges non perokok dengan BMI diatas 25 </a:t>
            </a:r>
          </a:p>
          <a:p>
            <a:pPr marL="169863" indent="-169863" algn="just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/>
                </a:solidFill>
                <a:latin typeface="Sora" panose="020B0604020202020204" charset="0"/>
                <a:cs typeface="Sora" panose="020B0604020202020204" charset="0"/>
              </a:rPr>
              <a:t>Varians perokok </a:t>
            </a:r>
            <a:r>
              <a:rPr lang="en-US" b="1">
                <a:solidFill>
                  <a:schemeClr val="tx1"/>
                </a:solidFill>
                <a:latin typeface="Sora" panose="020B0604020202020204" charset="0"/>
                <a:cs typeface="Sora" panose="020B0604020202020204" charset="0"/>
              </a:rPr>
              <a:t>lebih besar </a:t>
            </a:r>
            <a:r>
              <a:rPr lang="en-US">
                <a:solidFill>
                  <a:schemeClr val="tx1"/>
                </a:solidFill>
                <a:latin typeface="Sora" panose="020B0604020202020204" charset="0"/>
                <a:cs typeface="Sora" panose="020B0604020202020204" charset="0"/>
              </a:rPr>
              <a:t>dibandingkan varians non perokok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3BB6FF5C-81A5-D8BF-706C-38C3691C6D8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36556173"/>
              </p:ext>
            </p:extLst>
          </p:nvPr>
        </p:nvGraphicFramePr>
        <p:xfrm>
          <a:off x="401556" y="1690824"/>
          <a:ext cx="7006633" cy="46014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9BD37D44-B5DD-FC16-66C2-DE33C1F4A5E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39344917"/>
              </p:ext>
            </p:extLst>
          </p:nvPr>
        </p:nvGraphicFramePr>
        <p:xfrm>
          <a:off x="7313316" y="2177511"/>
          <a:ext cx="4878684" cy="41147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00865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Graphic spid="4" grpId="0">
        <p:bldAsOne/>
      </p:bldGraphic>
      <p:bldGraphic spid="5" grpId="0">
        <p:bldAsOne/>
      </p:bldGraphic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42ad2f6649_0_49"/>
          <p:cNvSpPr txBox="1">
            <a:spLocks noGrp="1"/>
          </p:cNvSpPr>
          <p:nvPr>
            <p:ph type="title"/>
          </p:nvPr>
        </p:nvSpPr>
        <p:spPr>
          <a:xfrm>
            <a:off x="316523" y="2691441"/>
            <a:ext cx="11582400" cy="8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4000"/>
              <a:buFont typeface="Sora"/>
              <a:buNone/>
            </a:pPr>
            <a:r>
              <a:rPr lang="en-US" sz="4000"/>
              <a:t>Categorical Variables Analysis</a:t>
            </a:r>
            <a:endParaRPr sz="40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142ad2f6649_0_104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/>
              <a:t>Relationship between charges and gender</a:t>
            </a:r>
            <a:endParaRPr/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B35DADC6-44C3-21D3-A442-E538E5DEE3E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96527499"/>
              </p:ext>
            </p:extLst>
          </p:nvPr>
        </p:nvGraphicFramePr>
        <p:xfrm>
          <a:off x="401557" y="1406471"/>
          <a:ext cx="11388886" cy="48548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F24768D0-D0BD-D6B0-542C-C30186918459}"/>
              </a:ext>
            </a:extLst>
          </p:cNvPr>
          <p:cNvSpPr/>
          <p:nvPr/>
        </p:nvSpPr>
        <p:spPr>
          <a:xfrm>
            <a:off x="7993871" y="1605249"/>
            <a:ext cx="3954329" cy="1823751"/>
          </a:xfrm>
          <a:prstGeom prst="rect">
            <a:avLst/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69863" indent="-169863" algn="just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/>
                </a:solidFill>
                <a:latin typeface="Sora" panose="020B0604020202020204" charset="0"/>
                <a:cs typeface="Sora" panose="020B0604020202020204" charset="0"/>
              </a:rPr>
              <a:t>Rata-rata charges laki-laki secara keseluruhan dan laki laki perokok </a:t>
            </a:r>
            <a:r>
              <a:rPr lang="en-US" b="1">
                <a:solidFill>
                  <a:schemeClr val="tx1"/>
                </a:solidFill>
                <a:latin typeface="Sora" panose="020B0604020202020204" charset="0"/>
                <a:cs typeface="Sora" panose="020B0604020202020204" charset="0"/>
              </a:rPr>
              <a:t>lebih tinggi </a:t>
            </a:r>
            <a:r>
              <a:rPr lang="en-US">
                <a:solidFill>
                  <a:schemeClr val="tx1"/>
                </a:solidFill>
                <a:latin typeface="Sora" panose="020B0604020202020204" charset="0"/>
                <a:cs typeface="Sora" panose="020B0604020202020204" charset="0"/>
              </a:rPr>
              <a:t>dibandingkan rata-rata charges wanita secara keseluruhan dan perempuan perokok</a:t>
            </a:r>
          </a:p>
          <a:p>
            <a:pPr marL="169863" indent="-169863" algn="just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/>
                </a:solidFill>
                <a:latin typeface="Sora" panose="020B0604020202020204" charset="0"/>
                <a:cs typeface="Sora" panose="020B0604020202020204" charset="0"/>
              </a:rPr>
              <a:t>Rata-rata charges laki-laki non perokok </a:t>
            </a:r>
            <a:r>
              <a:rPr lang="en-US" b="1">
                <a:solidFill>
                  <a:schemeClr val="tx1"/>
                </a:solidFill>
                <a:latin typeface="Sora" panose="020B0604020202020204" charset="0"/>
                <a:cs typeface="Sora" panose="020B0604020202020204" charset="0"/>
              </a:rPr>
              <a:t>lebih rendah </a:t>
            </a:r>
            <a:r>
              <a:rPr lang="en-US">
                <a:solidFill>
                  <a:schemeClr val="tx1"/>
                </a:solidFill>
                <a:latin typeface="Sora" panose="020B0604020202020204" charset="0"/>
                <a:cs typeface="Sora" panose="020B0604020202020204" charset="0"/>
              </a:rPr>
              <a:t>dibandingkan rata-rata charges Wanita non perokok</a:t>
            </a:r>
          </a:p>
        </p:txBody>
      </p:sp>
    </p:spTree>
    <p:extLst>
      <p:ext uri="{BB962C8B-B14F-4D97-AF65-F5344CB8AC3E}">
        <p14:creationId xmlns:p14="http://schemas.microsoft.com/office/powerpoint/2010/main" val="4098021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AsOne/>
      </p:bldGraphic>
      <p:bldP spid="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4BBF56-F66D-D054-A3B5-B41F89FF3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Proportion of region </a:t>
            </a:r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D83EFF52-98A4-707E-3F72-10203E8C162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92776512"/>
              </p:ext>
            </p:extLst>
          </p:nvPr>
        </p:nvGraphicFramePr>
        <p:xfrm>
          <a:off x="388942" y="1690687"/>
          <a:ext cx="5887871" cy="443114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4653ACC1-9DE3-ACF1-5A34-C6BBFA895FB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58785631"/>
              </p:ext>
            </p:extLst>
          </p:nvPr>
        </p:nvGraphicFramePr>
        <p:xfrm>
          <a:off x="6773889" y="1690686"/>
          <a:ext cx="5029168" cy="39816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933091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AsOne/>
      </p:bldGraphic>
      <p:bldGraphic spid="4" grpId="0">
        <p:bldAsOne/>
      </p:bldGraphic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142ad2f6649_0_99"/>
          <p:cNvSpPr txBox="1">
            <a:spLocks noGrp="1"/>
          </p:cNvSpPr>
          <p:nvPr>
            <p:ph type="title"/>
          </p:nvPr>
        </p:nvSpPr>
        <p:spPr>
          <a:xfrm>
            <a:off x="395250" y="254294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/>
              <a:t>Proporsion of charges in each region (1)</a:t>
            </a:r>
            <a:endParaRPr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D777CFCA-DC4F-6031-5BE3-1FBA295DFC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580" y="1579993"/>
            <a:ext cx="5848420" cy="356840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6B26CBB6-B9B7-7925-7A81-939C0FD253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3670" y="1579993"/>
            <a:ext cx="5812230" cy="35684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142ad2f6649_0_99"/>
          <p:cNvSpPr txBox="1">
            <a:spLocks noGrp="1"/>
          </p:cNvSpPr>
          <p:nvPr>
            <p:ph type="title"/>
          </p:nvPr>
        </p:nvSpPr>
        <p:spPr>
          <a:xfrm>
            <a:off x="395250" y="254294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/>
              <a:t>Proporsion of charges in each region (2)</a:t>
            </a:r>
            <a:endParaRPr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5B8F02-6420-2E8D-0942-2AF3335169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680" y="1579994"/>
            <a:ext cx="5870319" cy="361193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EC5518E-DB1F-9101-2FE5-AC566B661A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5569" y="1579994"/>
            <a:ext cx="5866663" cy="3611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392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142ad2f6649_0_104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/>
              <a:t>Proporsion of smokers and non smokers</a:t>
            </a: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339850-10D7-CCA6-BDCE-962DFB2905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9151" y="1446912"/>
            <a:ext cx="7693698" cy="477143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142ad2f6649_0_64"/>
          <p:cNvSpPr txBox="1">
            <a:spLocks noGrp="1"/>
          </p:cNvSpPr>
          <p:nvPr>
            <p:ph type="title"/>
          </p:nvPr>
        </p:nvSpPr>
        <p:spPr>
          <a:xfrm>
            <a:off x="316523" y="2691441"/>
            <a:ext cx="11582400" cy="8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4000"/>
              <a:buFont typeface="Sora"/>
              <a:buNone/>
            </a:pPr>
            <a:r>
              <a:rPr lang="en-US" sz="4000"/>
              <a:t>Continuous Variables Analysis</a:t>
            </a:r>
            <a:endParaRPr sz="40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1451da43991_0_10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/>
              <a:t>Persamaan Conditional Probability</a:t>
            </a: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381052-16A3-6804-AAE6-1B275C47E8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6120" y="1946129"/>
            <a:ext cx="4771994" cy="140081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56E089F-45D5-CF2E-093E-02AD8D2116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6006" y="4195331"/>
            <a:ext cx="3066517" cy="8168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A36D281-ABE6-B853-E59F-BA02AFBBFF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2523" y="3903349"/>
            <a:ext cx="3213819" cy="132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964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1451da43991_0_10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/>
              <a:t>Conditional Probability (1)</a:t>
            </a: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1CDF6C92-5557-46EB-151F-EB843EF39DEB}"/>
                  </a:ext>
                </a:extLst>
              </p:cNvPr>
              <p:cNvSpPr/>
              <p:nvPr/>
            </p:nvSpPr>
            <p:spPr>
              <a:xfrm>
                <a:off x="294812" y="1460441"/>
                <a:ext cx="5794881" cy="1968559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r>
                  <a:rPr lang="pt-BR" sz="1600">
                    <a:solidFill>
                      <a:schemeClr val="tx1"/>
                    </a:solidFill>
                    <a:latin typeface="Sora" panose="020B0604020202020204" charset="0"/>
                    <a:cs typeface="Sora" panose="020B0604020202020204" charset="0"/>
                  </a:rPr>
                  <a:t>Berapa peluang seseorang tersebut adalah </a:t>
                </a:r>
                <a:r>
                  <a:rPr lang="pt-BR" sz="1600" b="1">
                    <a:solidFill>
                      <a:schemeClr val="tx1"/>
                    </a:solidFill>
                    <a:latin typeface="Sora" panose="020B0604020202020204" charset="0"/>
                    <a:cs typeface="Sora" panose="020B0604020202020204" charset="0"/>
                  </a:rPr>
                  <a:t>perempuan</a:t>
                </a:r>
                <a:r>
                  <a:rPr lang="pt-BR" sz="1600">
                    <a:solidFill>
                      <a:schemeClr val="tx1"/>
                    </a:solidFill>
                    <a:latin typeface="Sora" panose="020B0604020202020204" charset="0"/>
                    <a:cs typeface="Sora" panose="020B0604020202020204" charset="0"/>
                  </a:rPr>
                  <a:t> </a:t>
                </a:r>
                <a:r>
                  <a:rPr lang="pt-BR" sz="1600" b="1">
                    <a:solidFill>
                      <a:schemeClr val="tx1"/>
                    </a:solidFill>
                    <a:latin typeface="Sora" panose="020B0604020202020204" charset="0"/>
                    <a:cs typeface="Sora" panose="020B0604020202020204" charset="0"/>
                  </a:rPr>
                  <a:t>diketahui dia adalah perokok</a:t>
                </a:r>
                <a:r>
                  <a:rPr lang="pt-BR" sz="1600">
                    <a:solidFill>
                      <a:schemeClr val="tx1"/>
                    </a:solidFill>
                    <a:latin typeface="Sora" panose="020B0604020202020204" charset="0"/>
                    <a:cs typeface="Sora" panose="020B0604020202020204" charset="0"/>
                  </a:rPr>
                  <a:t>?</a:t>
                </a:r>
              </a:p>
              <a:p>
                <a:pPr algn="just"/>
                <a:r>
                  <a:rPr lang="pt-BR" sz="1600">
                    <a:solidFill>
                      <a:schemeClr val="tx1"/>
                    </a:solidFill>
                    <a:latin typeface="Sora" panose="020B0604020202020204" charset="0"/>
                    <a:cs typeface="Sora" panose="020B0604020202020204" charset="0"/>
                  </a:rPr>
                  <a:t>Pembahasan :</a:t>
                </a:r>
              </a:p>
              <a:p>
                <a:pPr algn="just"/>
                <a:r>
                  <a:rPr lang="pt-BR" sz="1600">
                    <a:solidFill>
                      <a:schemeClr val="tx1"/>
                    </a:solidFill>
                    <a:latin typeface="Sora" panose="020B0604020202020204" charset="0"/>
                    <a:cs typeface="Sora" panose="020B0604020202020204" charset="0"/>
                  </a:rPr>
                  <a:t>A = jumlah perempuan </a:t>
                </a:r>
              </a:p>
              <a:p>
                <a:pPr algn="just"/>
                <a:r>
                  <a:rPr lang="pt-BR" sz="1600">
                    <a:solidFill>
                      <a:schemeClr val="tx1"/>
                    </a:solidFill>
                    <a:latin typeface="Sora" panose="020B0604020202020204" charset="0"/>
                    <a:cs typeface="Sora" panose="020B0604020202020204" charset="0"/>
                  </a:rPr>
                  <a:t>B = jumlah perokok</a:t>
                </a:r>
              </a:p>
              <a:p>
                <a:pPr algn="just"/>
                <a:r>
                  <a:rPr lang="pt-BR" sz="1600">
                    <a:solidFill>
                      <a:schemeClr val="tx1"/>
                    </a:solidFill>
                    <a:latin typeface="Sora" panose="020B0604020202020204" charset="0"/>
                    <a:cs typeface="Sora" panose="020B0604020202020204" charset="0"/>
                  </a:rPr>
                  <a:t>A </a:t>
                </a:r>
                <a14:m>
                  <m:oMath xmlns:m="http://schemas.openxmlformats.org/officeDocument/2006/math">
                    <m:r>
                      <a:rPr lang="pt-BR" sz="1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Sora" panose="020B0604020202020204" charset="0"/>
                      </a:rPr>
                      <m:t>∩</m:t>
                    </m:r>
                  </m:oMath>
                </a14:m>
                <a:r>
                  <a:rPr lang="pt-BR" sz="1600">
                    <a:solidFill>
                      <a:schemeClr val="tx1"/>
                    </a:solidFill>
                    <a:latin typeface="Sora" panose="020B0604020202020204" charset="0"/>
                    <a:cs typeface="Sora" panose="020B0604020202020204" charset="0"/>
                  </a:rPr>
                  <a:t> B = jumlah perempuan perokok </a:t>
                </a:r>
              </a:p>
              <a:p>
                <a:pPr algn="just"/>
                <a:r>
                  <a:rPr lang="pt-BR" sz="1600">
                    <a:solidFill>
                      <a:schemeClr val="tx1"/>
                    </a:solidFill>
                    <a:latin typeface="Sora" panose="020B0604020202020204" charset="0"/>
                    <a:cs typeface="Sora" panose="020B0604020202020204" charset="0"/>
                  </a:rPr>
                  <a:t>Maka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Sora" panose="020B0604020202020204" charset="0"/>
                      </a:rPr>
                      <m:t>𝑃</m:t>
                    </m:r>
                    <m:d>
                      <m:d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ora" panose="020B0604020202020204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ora" panose="020B0604020202020204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ora" panose="020B0604020202020204" charset="0"/>
                              </a:rPr>
                              <m:t>𝐴</m:t>
                            </m:r>
                          </m:e>
                        </m:d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ora" panose="020B0604020202020204" charset="0"/>
                          </a:rPr>
                          <m:t>𝐵</m:t>
                        </m:r>
                      </m:e>
                    </m:d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Sora" panose="020B0604020202020204" charset="0"/>
                      </a:rPr>
                      <m:t>=</m:t>
                    </m:r>
                    <m:f>
                      <m:f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ora" panose="020B0604020202020204" charset="0"/>
                          </a:rPr>
                        </m:ctrlPr>
                      </m:fPr>
                      <m:num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ora" panose="020B0604020202020204" charset="0"/>
                          </a:rPr>
                          <m:t>115</m:t>
                        </m:r>
                      </m:num>
                      <m:den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ora" panose="020B0604020202020204" charset="0"/>
                          </a:rPr>
                          <m:t>274</m:t>
                        </m:r>
                      </m:den>
                    </m:f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Sora" panose="020B0604020202020204" charset="0"/>
                      </a:rPr>
                      <m:t>=0,419</m:t>
                    </m:r>
                  </m:oMath>
                </a14:m>
                <a:r>
                  <a:rPr lang="pt-BR" sz="1600">
                    <a:solidFill>
                      <a:schemeClr val="tx1"/>
                    </a:solidFill>
                    <a:latin typeface="Sora" panose="020B0604020202020204" charset="0"/>
                    <a:cs typeface="Sora" panose="020B0604020202020204" charset="0"/>
                  </a:rPr>
                  <a:t> atau </a:t>
                </a:r>
                <a:r>
                  <a:rPr lang="pt-BR" sz="1600" b="1">
                    <a:solidFill>
                      <a:schemeClr val="tx1"/>
                    </a:solidFill>
                    <a:latin typeface="Sora" panose="020B0604020202020204" charset="0"/>
                    <a:cs typeface="Sora" panose="020B0604020202020204" charset="0"/>
                  </a:rPr>
                  <a:t>42%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1CDF6C92-5557-46EB-151F-EB843EF39D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812" y="1460441"/>
                <a:ext cx="5794881" cy="1968559"/>
              </a:xfrm>
              <a:prstGeom prst="rect">
                <a:avLst/>
              </a:prstGeom>
              <a:blipFill>
                <a:blip r:embed="rId3"/>
                <a:stretch>
                  <a:fillRect l="-525" r="-525" b="-24691"/>
                </a:stretch>
              </a:blipFill>
              <a:ln w="3175"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6841D664-DD14-429C-3F10-75D3EFC3FB3E}"/>
                  </a:ext>
                </a:extLst>
              </p:cNvPr>
              <p:cNvSpPr/>
              <p:nvPr/>
            </p:nvSpPr>
            <p:spPr>
              <a:xfrm>
                <a:off x="294811" y="3874850"/>
                <a:ext cx="5794881" cy="1968559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r>
                  <a:rPr lang="pt-BR" sz="1600">
                    <a:solidFill>
                      <a:schemeClr val="tx1"/>
                    </a:solidFill>
                    <a:latin typeface="Sora" panose="020B0604020202020204" charset="0"/>
                    <a:cs typeface="Sora" panose="020B0604020202020204" charset="0"/>
                  </a:rPr>
                  <a:t>Berapa peluang seseorang tersebut adalah </a:t>
                </a:r>
                <a:r>
                  <a:rPr lang="pt-BR" sz="1600" b="1">
                    <a:solidFill>
                      <a:schemeClr val="tx1"/>
                    </a:solidFill>
                    <a:latin typeface="Sora" panose="020B0604020202020204" charset="0"/>
                    <a:cs typeface="Sora" panose="020B0604020202020204" charset="0"/>
                  </a:rPr>
                  <a:t>laki-laki</a:t>
                </a:r>
                <a:r>
                  <a:rPr lang="pt-BR" sz="1600">
                    <a:solidFill>
                      <a:schemeClr val="tx1"/>
                    </a:solidFill>
                    <a:latin typeface="Sora" panose="020B0604020202020204" charset="0"/>
                    <a:cs typeface="Sora" panose="020B0604020202020204" charset="0"/>
                  </a:rPr>
                  <a:t> </a:t>
                </a:r>
                <a:r>
                  <a:rPr lang="pt-BR" sz="1600" b="1">
                    <a:solidFill>
                      <a:schemeClr val="tx1"/>
                    </a:solidFill>
                    <a:latin typeface="Sora" panose="020B0604020202020204" charset="0"/>
                    <a:cs typeface="Sora" panose="020B0604020202020204" charset="0"/>
                  </a:rPr>
                  <a:t>diketahui dia adalah perokok</a:t>
                </a:r>
                <a:r>
                  <a:rPr lang="pt-BR" sz="1600">
                    <a:solidFill>
                      <a:schemeClr val="tx1"/>
                    </a:solidFill>
                    <a:latin typeface="Sora" panose="020B0604020202020204" charset="0"/>
                    <a:cs typeface="Sora" panose="020B0604020202020204" charset="0"/>
                  </a:rPr>
                  <a:t>?</a:t>
                </a:r>
              </a:p>
              <a:p>
                <a:pPr algn="just"/>
                <a:r>
                  <a:rPr lang="pt-BR" sz="1600">
                    <a:solidFill>
                      <a:schemeClr val="tx1"/>
                    </a:solidFill>
                    <a:latin typeface="Sora" panose="020B0604020202020204" charset="0"/>
                    <a:cs typeface="Sora" panose="020B0604020202020204" charset="0"/>
                  </a:rPr>
                  <a:t>Pembahasan :</a:t>
                </a:r>
              </a:p>
              <a:p>
                <a:pPr algn="just"/>
                <a:r>
                  <a:rPr lang="pt-BR" sz="1600">
                    <a:solidFill>
                      <a:schemeClr val="tx1"/>
                    </a:solidFill>
                    <a:latin typeface="Sora" panose="020B0604020202020204" charset="0"/>
                    <a:cs typeface="Sora" panose="020B0604020202020204" charset="0"/>
                  </a:rPr>
                  <a:t>A = jumlah laki-laki </a:t>
                </a:r>
              </a:p>
              <a:p>
                <a:pPr algn="just"/>
                <a:r>
                  <a:rPr lang="pt-BR" sz="1600">
                    <a:solidFill>
                      <a:schemeClr val="tx1"/>
                    </a:solidFill>
                    <a:latin typeface="Sora" panose="020B0604020202020204" charset="0"/>
                    <a:cs typeface="Sora" panose="020B0604020202020204" charset="0"/>
                  </a:rPr>
                  <a:t>B = jumlah perokok</a:t>
                </a:r>
              </a:p>
              <a:p>
                <a:pPr algn="just"/>
                <a:r>
                  <a:rPr lang="pt-BR" sz="1600">
                    <a:solidFill>
                      <a:schemeClr val="tx1"/>
                    </a:solidFill>
                    <a:latin typeface="Sora" panose="020B0604020202020204" charset="0"/>
                    <a:cs typeface="Sora" panose="020B0604020202020204" charset="0"/>
                  </a:rPr>
                  <a:t>A </a:t>
                </a:r>
                <a14:m>
                  <m:oMath xmlns:m="http://schemas.openxmlformats.org/officeDocument/2006/math">
                    <m:r>
                      <a:rPr lang="pt-BR" sz="1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Sora" panose="020B0604020202020204" charset="0"/>
                      </a:rPr>
                      <m:t>∩</m:t>
                    </m:r>
                  </m:oMath>
                </a14:m>
                <a:r>
                  <a:rPr lang="pt-BR" sz="1600">
                    <a:solidFill>
                      <a:schemeClr val="tx1"/>
                    </a:solidFill>
                    <a:latin typeface="Sora" panose="020B0604020202020204" charset="0"/>
                    <a:cs typeface="Sora" panose="020B0604020202020204" charset="0"/>
                  </a:rPr>
                  <a:t> B = jumlah laki-laki perokok </a:t>
                </a:r>
              </a:p>
              <a:p>
                <a:pPr algn="just"/>
                <a:r>
                  <a:rPr lang="pt-BR" sz="1600">
                    <a:solidFill>
                      <a:schemeClr val="tx1"/>
                    </a:solidFill>
                    <a:latin typeface="Sora" panose="020B0604020202020204" charset="0"/>
                    <a:cs typeface="Sora" panose="020B0604020202020204" charset="0"/>
                  </a:rPr>
                  <a:t>Maka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Sora" panose="020B0604020202020204" charset="0"/>
                      </a:rPr>
                      <m:t>𝑃</m:t>
                    </m:r>
                    <m:d>
                      <m:d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ora" panose="020B0604020202020204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ora" panose="020B0604020202020204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ora" panose="020B0604020202020204" charset="0"/>
                              </a:rPr>
                              <m:t>𝐴</m:t>
                            </m:r>
                          </m:e>
                        </m:d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ora" panose="020B0604020202020204" charset="0"/>
                          </a:rPr>
                          <m:t>𝐵</m:t>
                        </m:r>
                      </m:e>
                    </m:d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Sora" panose="020B0604020202020204" charset="0"/>
                      </a:rPr>
                      <m:t>=</m:t>
                    </m:r>
                    <m:f>
                      <m:f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ora" panose="020B0604020202020204" charset="0"/>
                          </a:rPr>
                        </m:ctrlPr>
                      </m:fPr>
                      <m:num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ora" panose="020B0604020202020204" charset="0"/>
                          </a:rPr>
                          <m:t>159</m:t>
                        </m:r>
                      </m:num>
                      <m:den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ora" panose="020B0604020202020204" charset="0"/>
                          </a:rPr>
                          <m:t>274</m:t>
                        </m:r>
                      </m:den>
                    </m:f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Sora" panose="020B0604020202020204" charset="0"/>
                      </a:rPr>
                      <m:t>=0,581</m:t>
                    </m:r>
                  </m:oMath>
                </a14:m>
                <a:r>
                  <a:rPr lang="pt-BR" sz="1600">
                    <a:solidFill>
                      <a:schemeClr val="tx1"/>
                    </a:solidFill>
                    <a:latin typeface="Sora" panose="020B0604020202020204" charset="0"/>
                    <a:cs typeface="Sora" panose="020B0604020202020204" charset="0"/>
                  </a:rPr>
                  <a:t> atau </a:t>
                </a:r>
                <a:r>
                  <a:rPr lang="pt-BR" sz="1600" b="1">
                    <a:solidFill>
                      <a:schemeClr val="tx1"/>
                    </a:solidFill>
                    <a:latin typeface="Sora" panose="020B0604020202020204" charset="0"/>
                    <a:cs typeface="Sora" panose="020B0604020202020204" charset="0"/>
                  </a:rPr>
                  <a:t>58%</a:t>
                </a: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6841D664-DD14-429C-3F10-75D3EFC3FB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811" y="3874850"/>
                <a:ext cx="5794881" cy="1968559"/>
              </a:xfrm>
              <a:prstGeom prst="rect">
                <a:avLst/>
              </a:prstGeom>
              <a:blipFill>
                <a:blip r:embed="rId4"/>
                <a:stretch>
                  <a:fillRect l="-525" r="-525" b="-24691"/>
                </a:stretch>
              </a:blipFill>
              <a:ln w="3175"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D4C5A0E0-4603-6339-C488-3EEAFA2BCEA2}"/>
                  </a:ext>
                </a:extLst>
              </p:cNvPr>
              <p:cNvSpPr/>
              <p:nvPr/>
            </p:nvSpPr>
            <p:spPr>
              <a:xfrm>
                <a:off x="6290569" y="1460442"/>
                <a:ext cx="5606619" cy="2414408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r>
                  <a:rPr lang="pt-BR">
                    <a:solidFill>
                      <a:schemeClr val="tx1"/>
                    </a:solidFill>
                    <a:latin typeface="Sora" panose="020B0604020202020204" charset="0"/>
                    <a:cs typeface="Sora" panose="020B0604020202020204" charset="0"/>
                  </a:rPr>
                  <a:t>Berapa peluang seseorang mendapatkan </a:t>
                </a:r>
                <a:r>
                  <a:rPr lang="pt-BR" b="1">
                    <a:solidFill>
                      <a:schemeClr val="tx1"/>
                    </a:solidFill>
                    <a:latin typeface="Sora" panose="020B0604020202020204" charset="0"/>
                    <a:cs typeface="Sora" panose="020B0604020202020204" charset="0"/>
                  </a:rPr>
                  <a:t>tagihan diatas 16.700 jika diketahui dia perokok dan BMI diatas 25</a:t>
                </a:r>
              </a:p>
              <a:p>
                <a:pPr algn="just"/>
                <a:r>
                  <a:rPr lang="pt-BR">
                    <a:solidFill>
                      <a:schemeClr val="tx1"/>
                    </a:solidFill>
                    <a:latin typeface="Sora" panose="020B0604020202020204" charset="0"/>
                    <a:cs typeface="Sora" panose="020B0604020202020204" charset="0"/>
                  </a:rPr>
                  <a:t>Pembahasan :</a:t>
                </a:r>
              </a:p>
              <a:p>
                <a:pPr algn="just"/>
                <a:r>
                  <a:rPr lang="pt-BR">
                    <a:solidFill>
                      <a:schemeClr val="tx1"/>
                    </a:solidFill>
                    <a:latin typeface="Sora" panose="020B0604020202020204" charset="0"/>
                    <a:cs typeface="Sora" panose="020B0604020202020204" charset="0"/>
                  </a:rPr>
                  <a:t>A = tagihan diatas 16.700</a:t>
                </a:r>
              </a:p>
              <a:p>
                <a:pPr algn="just"/>
                <a:r>
                  <a:rPr lang="pt-BR">
                    <a:solidFill>
                      <a:schemeClr val="tx1"/>
                    </a:solidFill>
                    <a:latin typeface="Sora" panose="020B0604020202020204" charset="0"/>
                    <a:cs typeface="Sora" panose="020B0604020202020204" charset="0"/>
                  </a:rPr>
                  <a:t>B = perokok</a:t>
                </a:r>
              </a:p>
              <a:p>
                <a:pPr algn="just"/>
                <a:r>
                  <a:rPr lang="pt-BR">
                    <a:solidFill>
                      <a:schemeClr val="tx1"/>
                    </a:solidFill>
                    <a:latin typeface="Sora" panose="020B0604020202020204" charset="0"/>
                    <a:cs typeface="Sora" panose="020B0604020202020204" charset="0"/>
                  </a:rPr>
                  <a:t>C = BMI diatas 25</a:t>
                </a:r>
              </a:p>
              <a:p>
                <a:pPr algn="just"/>
                <a:r>
                  <a:rPr lang="pt-BR">
                    <a:solidFill>
                      <a:schemeClr val="tx1"/>
                    </a:solidFill>
                    <a:latin typeface="Sora" panose="020B0604020202020204" charset="0"/>
                    <a:cs typeface="Sora" panose="020B0604020202020204" charset="0"/>
                  </a:rPr>
                  <a:t>A </a:t>
                </a:r>
                <a14:m>
                  <m:oMath xmlns:m="http://schemas.openxmlformats.org/officeDocument/2006/math">
                    <m:r>
                      <a:rPr lang="pt-BR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Sora" panose="020B0604020202020204" charset="0"/>
                      </a:rPr>
                      <m:t>∩</m:t>
                    </m:r>
                  </m:oMath>
                </a14:m>
                <a:r>
                  <a:rPr lang="pt-BR">
                    <a:solidFill>
                      <a:schemeClr val="tx1"/>
                    </a:solidFill>
                    <a:latin typeface="Sora" panose="020B0604020202020204" charset="0"/>
                    <a:cs typeface="Sora" panose="020B0604020202020204" charset="0"/>
                  </a:rPr>
                  <a:t> B </a:t>
                </a:r>
                <a14:m>
                  <m:oMath xmlns:m="http://schemas.openxmlformats.org/officeDocument/2006/math">
                    <m:r>
                      <a:rPr lang="pt-BR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Sora" panose="020B0604020202020204" charset="0"/>
                      </a:rPr>
                      <m:t>∩</m:t>
                    </m:r>
                  </m:oMath>
                </a14:m>
                <a:r>
                  <a:rPr lang="pt-BR">
                    <a:solidFill>
                      <a:schemeClr val="tx1"/>
                    </a:solidFill>
                    <a:latin typeface="Sora" panose="020B0604020202020204" charset="0"/>
                    <a:cs typeface="Sora" panose="020B0604020202020204" charset="0"/>
                  </a:rPr>
                  <a:t> C = jumlah orang yang perokok dan BMI diatas 25 dan tagihan 16.700</a:t>
                </a:r>
              </a:p>
              <a:p>
                <a:pPr algn="just"/>
                <a:r>
                  <a:rPr lang="pt-BR">
                    <a:solidFill>
                      <a:schemeClr val="tx1"/>
                    </a:solidFill>
                    <a:latin typeface="Sora" panose="020B0604020202020204" charset="0"/>
                    <a:cs typeface="Sora" panose="020B0604020202020204" charset="0"/>
                  </a:rPr>
                  <a:t>B </a:t>
                </a:r>
                <a14:m>
                  <m:oMath xmlns:m="http://schemas.openxmlformats.org/officeDocument/2006/math">
                    <m:r>
                      <a:rPr lang="pt-BR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Sora" panose="020B0604020202020204" charset="0"/>
                      </a:rPr>
                      <m:t>∩</m:t>
                    </m:r>
                  </m:oMath>
                </a14:m>
                <a:r>
                  <a:rPr lang="pt-BR">
                    <a:solidFill>
                      <a:schemeClr val="tx1"/>
                    </a:solidFill>
                    <a:latin typeface="Sora" panose="020B0604020202020204" charset="0"/>
                    <a:cs typeface="Sora" panose="020B0604020202020204" charset="0"/>
                  </a:rPr>
                  <a:t> C = jumlah orang yang perokok dan BMI diatas 25 </a:t>
                </a:r>
              </a:p>
              <a:p>
                <a:pPr algn="just"/>
                <a:r>
                  <a:rPr lang="pt-BR">
                    <a:solidFill>
                      <a:schemeClr val="tx1"/>
                    </a:solidFill>
                    <a:latin typeface="Sora" panose="020B0604020202020204" charset="0"/>
                    <a:cs typeface="Sora" panose="020B0604020202020204" charset="0"/>
                  </a:rPr>
                  <a:t>Maka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Sora" panose="020B0604020202020204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ora" panose="020B0604020202020204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ora" panose="020B0604020202020204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ora" panose="020B0604020202020204" charset="0"/>
                              </a:rPr>
                              <m:t>𝐴</m:t>
                            </m:r>
                          </m:e>
                        </m:d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ora" panose="020B0604020202020204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ora" panose="020B0604020202020204" charset="0"/>
                          </a:rPr>
                          <m:t>𝐵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ora" panose="020B0604020202020204" charset="0"/>
                          </a:rPr>
                          <m:t>∩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ora" panose="020B0604020202020204" charset="0"/>
                          </a:rPr>
                          <m:t>𝐶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ora" panose="020B0604020202020204" charset="0"/>
                          </a:rPr>
                          <m:t>)</m:t>
                        </m:r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Sora" panose="020B0604020202020204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ora" panose="020B0604020202020204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ora" panose="020B0604020202020204" charset="0"/>
                          </a:rPr>
                          <m:t>215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ora" panose="020B0604020202020204" charset="0"/>
                          </a:rPr>
                          <m:t>219</m:t>
                        </m:r>
                      </m:den>
                    </m:f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Sora" panose="020B0604020202020204" charset="0"/>
                      </a:rPr>
                      <m:t>=0,982</m:t>
                    </m:r>
                  </m:oMath>
                </a14:m>
                <a:r>
                  <a:rPr lang="pt-BR">
                    <a:solidFill>
                      <a:schemeClr val="tx1"/>
                    </a:solidFill>
                    <a:latin typeface="Sora" panose="020B0604020202020204" charset="0"/>
                    <a:cs typeface="Sora" panose="020B0604020202020204" charset="0"/>
                  </a:rPr>
                  <a:t> atau </a:t>
                </a:r>
                <a:r>
                  <a:rPr lang="pt-BR" b="1">
                    <a:solidFill>
                      <a:schemeClr val="tx1"/>
                    </a:solidFill>
                    <a:latin typeface="Sora" panose="020B0604020202020204" charset="0"/>
                    <a:cs typeface="Sora" panose="020B0604020202020204" charset="0"/>
                  </a:rPr>
                  <a:t>98,2%</a:t>
                </a: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D4C5A0E0-4603-6339-C488-3EEAFA2BCE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0569" y="1460442"/>
                <a:ext cx="5606619" cy="2414408"/>
              </a:xfrm>
              <a:prstGeom prst="rect">
                <a:avLst/>
              </a:prstGeom>
              <a:blipFill>
                <a:blip r:embed="rId5"/>
                <a:stretch>
                  <a:fillRect l="-326" r="-217" b="-16373"/>
                </a:stretch>
              </a:blipFill>
              <a:ln w="3175"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ADDDF6F6-7671-84EE-6D90-0A2CF869290D}"/>
                  </a:ext>
                </a:extLst>
              </p:cNvPr>
              <p:cNvSpPr/>
              <p:nvPr/>
            </p:nvSpPr>
            <p:spPr>
              <a:xfrm>
                <a:off x="6290569" y="4124082"/>
                <a:ext cx="5794881" cy="2063584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r>
                  <a:rPr lang="pt-BR" sz="1600">
                    <a:solidFill>
                      <a:schemeClr val="tx1"/>
                    </a:solidFill>
                    <a:latin typeface="Sora" panose="020B0604020202020204" charset="0"/>
                    <a:cs typeface="Sora" panose="020B0604020202020204" charset="0"/>
                  </a:rPr>
                  <a:t>Berapa peluang seseorang tersebut adalah </a:t>
                </a:r>
                <a:r>
                  <a:rPr lang="pt-BR" sz="1600" b="1">
                    <a:solidFill>
                      <a:schemeClr val="tx1"/>
                    </a:solidFill>
                    <a:latin typeface="Sora" panose="020B0604020202020204" charset="0"/>
                    <a:cs typeface="Sora" panose="020B0604020202020204" charset="0"/>
                  </a:rPr>
                  <a:t>tagihan diatas 16.700 jika diketahui perokok</a:t>
                </a:r>
                <a:endParaRPr lang="pt-BR" sz="1600">
                  <a:solidFill>
                    <a:schemeClr val="tx1"/>
                  </a:solidFill>
                  <a:latin typeface="Sora" panose="020B0604020202020204" charset="0"/>
                  <a:cs typeface="Sora" panose="020B0604020202020204" charset="0"/>
                </a:endParaRPr>
              </a:p>
              <a:p>
                <a:pPr algn="just"/>
                <a:r>
                  <a:rPr lang="pt-BR" sz="1600">
                    <a:solidFill>
                      <a:schemeClr val="tx1"/>
                    </a:solidFill>
                    <a:latin typeface="Sora" panose="020B0604020202020204" charset="0"/>
                    <a:cs typeface="Sora" panose="020B0604020202020204" charset="0"/>
                  </a:rPr>
                  <a:t>Pembahasan :</a:t>
                </a:r>
              </a:p>
              <a:p>
                <a:pPr algn="just"/>
                <a:r>
                  <a:rPr lang="pt-BR" sz="1600">
                    <a:solidFill>
                      <a:schemeClr val="tx1"/>
                    </a:solidFill>
                    <a:latin typeface="Sora" panose="020B0604020202020204" charset="0"/>
                    <a:cs typeface="Sora" panose="020B0604020202020204" charset="0"/>
                  </a:rPr>
                  <a:t>A = tagihan diatas 16.700</a:t>
                </a:r>
              </a:p>
              <a:p>
                <a:pPr algn="just"/>
                <a:r>
                  <a:rPr lang="pt-BR" sz="1600">
                    <a:solidFill>
                      <a:schemeClr val="tx1"/>
                    </a:solidFill>
                    <a:latin typeface="Sora" panose="020B0604020202020204" charset="0"/>
                    <a:cs typeface="Sora" panose="020B0604020202020204" charset="0"/>
                  </a:rPr>
                  <a:t>B = jumlah perokok</a:t>
                </a:r>
              </a:p>
              <a:p>
                <a:pPr algn="just"/>
                <a:r>
                  <a:rPr lang="pt-BR" sz="1600">
                    <a:solidFill>
                      <a:schemeClr val="tx1"/>
                    </a:solidFill>
                    <a:latin typeface="Sora" panose="020B0604020202020204" charset="0"/>
                    <a:cs typeface="Sora" panose="020B0604020202020204" charset="0"/>
                  </a:rPr>
                  <a:t>A </a:t>
                </a:r>
                <a14:m>
                  <m:oMath xmlns:m="http://schemas.openxmlformats.org/officeDocument/2006/math">
                    <m:r>
                      <a:rPr lang="pt-BR" sz="1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Sora" panose="020B0604020202020204" charset="0"/>
                      </a:rPr>
                      <m:t>∩</m:t>
                    </m:r>
                  </m:oMath>
                </a14:m>
                <a:r>
                  <a:rPr lang="pt-BR" sz="1600">
                    <a:solidFill>
                      <a:schemeClr val="tx1"/>
                    </a:solidFill>
                    <a:latin typeface="Sora" panose="020B0604020202020204" charset="0"/>
                    <a:cs typeface="Sora" panose="020B0604020202020204" charset="0"/>
                  </a:rPr>
                  <a:t> B = jumlah tagihan 16.700 dan perokok </a:t>
                </a:r>
              </a:p>
              <a:p>
                <a:pPr algn="just"/>
                <a:r>
                  <a:rPr lang="pt-BR" sz="1600">
                    <a:solidFill>
                      <a:schemeClr val="tx1"/>
                    </a:solidFill>
                    <a:latin typeface="Sora" panose="020B0604020202020204" charset="0"/>
                    <a:cs typeface="Sora" panose="020B0604020202020204" charset="0"/>
                  </a:rPr>
                  <a:t>Maka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Sora" panose="020B0604020202020204" charset="0"/>
                      </a:rPr>
                      <m:t>𝑃</m:t>
                    </m:r>
                    <m:d>
                      <m:d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ora" panose="020B0604020202020204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ora" panose="020B0604020202020204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ora" panose="020B0604020202020204" charset="0"/>
                              </a:rPr>
                              <m:t>𝐴</m:t>
                            </m:r>
                          </m:e>
                        </m:d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ora" panose="020B0604020202020204" charset="0"/>
                          </a:rPr>
                          <m:t>𝐵</m:t>
                        </m:r>
                      </m:e>
                    </m:d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Sora" panose="020B0604020202020204" charset="0"/>
                      </a:rPr>
                      <m:t>=</m:t>
                    </m:r>
                    <m:f>
                      <m:f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ora" panose="020B0604020202020204" charset="0"/>
                          </a:rPr>
                        </m:ctrlPr>
                      </m:fPr>
                      <m:num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ora" panose="020B0604020202020204" charset="0"/>
                          </a:rPr>
                          <m:t>254</m:t>
                        </m:r>
                      </m:num>
                      <m:den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ora" panose="020B0604020202020204" charset="0"/>
                          </a:rPr>
                          <m:t>274</m:t>
                        </m:r>
                      </m:den>
                    </m:f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Sora" panose="020B0604020202020204" charset="0"/>
                      </a:rPr>
                      <m:t>=0,927</m:t>
                    </m:r>
                  </m:oMath>
                </a14:m>
                <a:r>
                  <a:rPr lang="pt-BR" sz="1600">
                    <a:solidFill>
                      <a:schemeClr val="tx1"/>
                    </a:solidFill>
                    <a:latin typeface="Sora" panose="020B0604020202020204" charset="0"/>
                    <a:cs typeface="Sora" panose="020B0604020202020204" charset="0"/>
                  </a:rPr>
                  <a:t> atau </a:t>
                </a:r>
                <a:r>
                  <a:rPr lang="pt-BR" sz="1600" b="1">
                    <a:solidFill>
                      <a:schemeClr val="tx1"/>
                    </a:solidFill>
                    <a:latin typeface="Sora" panose="020B0604020202020204" charset="0"/>
                    <a:cs typeface="Sora" panose="020B0604020202020204" charset="0"/>
                  </a:rPr>
                  <a:t>92,7%</a:t>
                </a: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ADDDF6F6-7671-84EE-6D90-0A2CF86929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0569" y="4124082"/>
                <a:ext cx="5794881" cy="2063584"/>
              </a:xfrm>
              <a:prstGeom prst="rect">
                <a:avLst/>
              </a:prstGeom>
              <a:blipFill>
                <a:blip r:embed="rId6"/>
                <a:stretch>
                  <a:fillRect l="-630" r="-420" b="-21534"/>
                </a:stretch>
              </a:blipFill>
              <a:ln w="3175"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51236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  <p:bldP spid="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4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42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/>
              <a:t>Outline</a:t>
            </a:r>
            <a:endParaRPr/>
          </a:p>
        </p:txBody>
      </p:sp>
      <p:sp>
        <p:nvSpPr>
          <p:cNvPr id="198" name="Google Shape;198;p4"/>
          <p:cNvSpPr txBox="1"/>
          <p:nvPr/>
        </p:nvSpPr>
        <p:spPr>
          <a:xfrm>
            <a:off x="401515" y="1584375"/>
            <a:ext cx="11388900" cy="25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Introduction</a:t>
            </a:r>
            <a:endParaRPr sz="200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Dataset</a:t>
            </a:r>
            <a:endParaRPr sz="200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Descriptive Statistic Analysis</a:t>
            </a:r>
            <a:endParaRPr sz="200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Categorical Variables Analysis</a:t>
            </a:r>
            <a:endParaRPr sz="200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Continuous Variables Analysis</a:t>
            </a:r>
            <a:endParaRPr sz="200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Variables Correlation</a:t>
            </a:r>
            <a:endParaRPr sz="200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Hypothesis Testing</a:t>
            </a:r>
            <a:endParaRPr sz="200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Conclusion</a:t>
            </a:r>
            <a:endParaRPr sz="200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1451da43991_0_10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/>
              <a:t>Conditional Probability (2)</a:t>
            </a: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6841D664-DD14-429C-3F10-75D3EFC3FB3E}"/>
                  </a:ext>
                </a:extLst>
              </p:cNvPr>
              <p:cNvSpPr/>
              <p:nvPr/>
            </p:nvSpPr>
            <p:spPr>
              <a:xfrm>
                <a:off x="294811" y="1690826"/>
                <a:ext cx="5563547" cy="1997771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r>
                  <a:rPr lang="pt-BR" sz="1600">
                    <a:solidFill>
                      <a:schemeClr val="tx1"/>
                    </a:solidFill>
                    <a:latin typeface="Sora" panose="020B0604020202020204" charset="0"/>
                    <a:cs typeface="Sora" panose="020B0604020202020204" charset="0"/>
                  </a:rPr>
                  <a:t>Berapa peluang seseorang tersebut </a:t>
                </a:r>
                <a:r>
                  <a:rPr lang="pt-BR" sz="1600" b="1">
                    <a:solidFill>
                      <a:schemeClr val="tx1"/>
                    </a:solidFill>
                    <a:latin typeface="Sora" panose="020B0604020202020204" charset="0"/>
                    <a:cs typeface="Sora" panose="020B0604020202020204" charset="0"/>
                  </a:rPr>
                  <a:t>tagihan diatas 16.700 jika diketahui BMI &gt; 25</a:t>
                </a:r>
              </a:p>
              <a:p>
                <a:pPr algn="just"/>
                <a:r>
                  <a:rPr lang="pt-BR" sz="1600">
                    <a:solidFill>
                      <a:schemeClr val="tx1"/>
                    </a:solidFill>
                    <a:latin typeface="Sora" panose="020B0604020202020204" charset="0"/>
                    <a:cs typeface="Sora" panose="020B0604020202020204" charset="0"/>
                  </a:rPr>
                  <a:t>Pembahasan :</a:t>
                </a:r>
              </a:p>
              <a:p>
                <a:pPr algn="just"/>
                <a:r>
                  <a:rPr lang="pt-BR" sz="1600">
                    <a:solidFill>
                      <a:schemeClr val="tx1"/>
                    </a:solidFill>
                    <a:latin typeface="Sora" panose="020B0604020202020204" charset="0"/>
                    <a:cs typeface="Sora" panose="020B0604020202020204" charset="0"/>
                  </a:rPr>
                  <a:t>A = tagihan diatas 16.700</a:t>
                </a:r>
              </a:p>
              <a:p>
                <a:pPr algn="just"/>
                <a:r>
                  <a:rPr lang="pt-BR" sz="1600">
                    <a:solidFill>
                      <a:schemeClr val="tx1"/>
                    </a:solidFill>
                    <a:latin typeface="Sora" panose="020B0604020202020204" charset="0"/>
                    <a:cs typeface="Sora" panose="020B0604020202020204" charset="0"/>
                  </a:rPr>
                  <a:t>B = jumlah BMI diatas 25</a:t>
                </a:r>
              </a:p>
              <a:p>
                <a:pPr algn="just"/>
                <a:r>
                  <a:rPr lang="pt-BR" sz="1600">
                    <a:solidFill>
                      <a:schemeClr val="tx1"/>
                    </a:solidFill>
                    <a:latin typeface="Sora" panose="020B0604020202020204" charset="0"/>
                    <a:cs typeface="Sora" panose="020B0604020202020204" charset="0"/>
                  </a:rPr>
                  <a:t>A </a:t>
                </a:r>
                <a14:m>
                  <m:oMath xmlns:m="http://schemas.openxmlformats.org/officeDocument/2006/math">
                    <m:r>
                      <a:rPr lang="pt-BR" sz="1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Sora" panose="020B0604020202020204" charset="0"/>
                      </a:rPr>
                      <m:t>∩</m:t>
                    </m:r>
                  </m:oMath>
                </a14:m>
                <a:r>
                  <a:rPr lang="pt-BR" sz="1600">
                    <a:solidFill>
                      <a:schemeClr val="tx1"/>
                    </a:solidFill>
                    <a:latin typeface="Sora" panose="020B0604020202020204" charset="0"/>
                    <a:cs typeface="Sora" panose="020B0604020202020204" charset="0"/>
                  </a:rPr>
                  <a:t> B = jumlah tagihan 16.700 dan BMI &gt; 25 </a:t>
                </a:r>
              </a:p>
              <a:p>
                <a:pPr algn="just"/>
                <a:r>
                  <a:rPr lang="pt-BR" sz="1600">
                    <a:solidFill>
                      <a:schemeClr val="tx1"/>
                    </a:solidFill>
                    <a:latin typeface="Sora" panose="020B0604020202020204" charset="0"/>
                    <a:cs typeface="Sora" panose="020B0604020202020204" charset="0"/>
                  </a:rPr>
                  <a:t>Maka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Sora" panose="020B0604020202020204" charset="0"/>
                      </a:rPr>
                      <m:t>𝑃</m:t>
                    </m:r>
                    <m:d>
                      <m:d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ora" panose="020B0604020202020204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ora" panose="020B0604020202020204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ora" panose="020B0604020202020204" charset="0"/>
                              </a:rPr>
                              <m:t>𝐴</m:t>
                            </m:r>
                          </m:e>
                        </m:d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ora" panose="020B0604020202020204" charset="0"/>
                          </a:rPr>
                          <m:t>𝐵</m:t>
                        </m:r>
                      </m:e>
                    </m:d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Sora" panose="020B0604020202020204" charset="0"/>
                      </a:rPr>
                      <m:t>=</m:t>
                    </m:r>
                    <m:f>
                      <m:f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ora" panose="020B0604020202020204" charset="0"/>
                          </a:rPr>
                        </m:ctrlPr>
                      </m:fPr>
                      <m:num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ora" panose="020B0604020202020204" charset="0"/>
                          </a:rPr>
                          <m:t>283</m:t>
                        </m:r>
                      </m:num>
                      <m:den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ora" panose="020B0604020202020204" charset="0"/>
                          </a:rPr>
                          <m:t>1093</m:t>
                        </m:r>
                      </m:den>
                    </m:f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Sora" panose="020B0604020202020204" charset="0"/>
                      </a:rPr>
                      <m:t>=0,259</m:t>
                    </m:r>
                  </m:oMath>
                </a14:m>
                <a:r>
                  <a:rPr lang="pt-BR" sz="1600">
                    <a:solidFill>
                      <a:schemeClr val="tx1"/>
                    </a:solidFill>
                    <a:latin typeface="Sora" panose="020B0604020202020204" charset="0"/>
                    <a:cs typeface="Sora" panose="020B0604020202020204" charset="0"/>
                  </a:rPr>
                  <a:t> atau </a:t>
                </a:r>
                <a:r>
                  <a:rPr lang="pt-BR" sz="1600" b="1">
                    <a:solidFill>
                      <a:schemeClr val="tx1"/>
                    </a:solidFill>
                    <a:latin typeface="Sora" panose="020B0604020202020204" charset="0"/>
                    <a:cs typeface="Sora" panose="020B0604020202020204" charset="0"/>
                  </a:rPr>
                  <a:t>25,9%</a:t>
                </a: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6841D664-DD14-429C-3F10-75D3EFC3FB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811" y="1690826"/>
                <a:ext cx="5563547" cy="1997771"/>
              </a:xfrm>
              <a:prstGeom prst="rect">
                <a:avLst/>
              </a:prstGeom>
              <a:blipFill>
                <a:blip r:embed="rId3"/>
                <a:stretch>
                  <a:fillRect l="-547" r="-547" b="-23708"/>
                </a:stretch>
              </a:blipFill>
              <a:ln w="3175"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21911FE6-AC06-306A-3FB0-65749FA441AF}"/>
                  </a:ext>
                </a:extLst>
              </p:cNvPr>
              <p:cNvSpPr/>
              <p:nvPr/>
            </p:nvSpPr>
            <p:spPr>
              <a:xfrm>
                <a:off x="6190131" y="1690825"/>
                <a:ext cx="5801188" cy="1997771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r>
                  <a:rPr lang="pt-BR" sz="1600">
                    <a:solidFill>
                      <a:schemeClr val="tx1"/>
                    </a:solidFill>
                    <a:latin typeface="Sora" panose="020B0604020202020204" charset="0"/>
                    <a:cs typeface="Sora" panose="020B0604020202020204" charset="0"/>
                  </a:rPr>
                  <a:t>Berapa peluang seseorang tersebut </a:t>
                </a:r>
                <a:r>
                  <a:rPr lang="pt-BR" sz="1600" b="1">
                    <a:solidFill>
                      <a:schemeClr val="tx1"/>
                    </a:solidFill>
                    <a:latin typeface="Sora" panose="020B0604020202020204" charset="0"/>
                    <a:cs typeface="Sora" panose="020B0604020202020204" charset="0"/>
                  </a:rPr>
                  <a:t>tagihan diatas 16.700 jika diketahui BMI &lt; 25</a:t>
                </a:r>
                <a:endParaRPr lang="pt-BR" sz="1600">
                  <a:solidFill>
                    <a:schemeClr val="tx1"/>
                  </a:solidFill>
                  <a:latin typeface="Sora" panose="020B0604020202020204" charset="0"/>
                  <a:cs typeface="Sora" panose="020B0604020202020204" charset="0"/>
                </a:endParaRPr>
              </a:p>
              <a:p>
                <a:pPr algn="just"/>
                <a:r>
                  <a:rPr lang="pt-BR" sz="1600">
                    <a:solidFill>
                      <a:schemeClr val="tx1"/>
                    </a:solidFill>
                    <a:latin typeface="Sora" panose="020B0604020202020204" charset="0"/>
                    <a:cs typeface="Sora" panose="020B0604020202020204" charset="0"/>
                  </a:rPr>
                  <a:t>Pembahasan :</a:t>
                </a:r>
              </a:p>
              <a:p>
                <a:pPr algn="just"/>
                <a:r>
                  <a:rPr lang="pt-BR" sz="1600">
                    <a:solidFill>
                      <a:schemeClr val="tx1"/>
                    </a:solidFill>
                    <a:latin typeface="Sora" panose="020B0604020202020204" charset="0"/>
                    <a:cs typeface="Sora" panose="020B0604020202020204" charset="0"/>
                  </a:rPr>
                  <a:t>A = tagihan diatas 16.700</a:t>
                </a:r>
              </a:p>
              <a:p>
                <a:pPr algn="just"/>
                <a:r>
                  <a:rPr lang="pt-BR" sz="1600">
                    <a:solidFill>
                      <a:schemeClr val="tx1"/>
                    </a:solidFill>
                    <a:latin typeface="Sora" panose="020B0604020202020204" charset="0"/>
                    <a:cs typeface="Sora" panose="020B0604020202020204" charset="0"/>
                  </a:rPr>
                  <a:t>B = jumlah BMI dibawah 25</a:t>
                </a:r>
              </a:p>
              <a:p>
                <a:pPr algn="just"/>
                <a:r>
                  <a:rPr lang="pt-BR" sz="1600">
                    <a:solidFill>
                      <a:schemeClr val="tx1"/>
                    </a:solidFill>
                    <a:latin typeface="Sora" panose="020B0604020202020204" charset="0"/>
                    <a:cs typeface="Sora" panose="020B0604020202020204" charset="0"/>
                  </a:rPr>
                  <a:t>A </a:t>
                </a:r>
                <a14:m>
                  <m:oMath xmlns:m="http://schemas.openxmlformats.org/officeDocument/2006/math">
                    <m:r>
                      <a:rPr lang="pt-BR" sz="1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Sora" panose="020B0604020202020204" charset="0"/>
                      </a:rPr>
                      <m:t>∩</m:t>
                    </m:r>
                  </m:oMath>
                </a14:m>
                <a:r>
                  <a:rPr lang="pt-BR" sz="1600">
                    <a:solidFill>
                      <a:schemeClr val="tx1"/>
                    </a:solidFill>
                    <a:latin typeface="Sora" panose="020B0604020202020204" charset="0"/>
                    <a:cs typeface="Sora" panose="020B0604020202020204" charset="0"/>
                  </a:rPr>
                  <a:t> B = jumlah tagihan 16.700 dan BMI &lt; 25 </a:t>
                </a:r>
              </a:p>
              <a:p>
                <a:pPr algn="just"/>
                <a:r>
                  <a:rPr lang="pt-BR" sz="1600">
                    <a:solidFill>
                      <a:schemeClr val="tx1"/>
                    </a:solidFill>
                    <a:latin typeface="Sora" panose="020B0604020202020204" charset="0"/>
                    <a:cs typeface="Sora" panose="020B0604020202020204" charset="0"/>
                  </a:rPr>
                  <a:t>Maka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Sora" panose="020B0604020202020204" charset="0"/>
                      </a:rPr>
                      <m:t>𝑃</m:t>
                    </m:r>
                    <m:d>
                      <m:d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ora" panose="020B0604020202020204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ora" panose="020B0604020202020204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ora" panose="020B0604020202020204" charset="0"/>
                              </a:rPr>
                              <m:t>𝐴</m:t>
                            </m:r>
                          </m:e>
                        </m:d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ora" panose="020B0604020202020204" charset="0"/>
                          </a:rPr>
                          <m:t>𝐵</m:t>
                        </m:r>
                      </m:e>
                    </m:d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Sora" panose="020B0604020202020204" charset="0"/>
                      </a:rPr>
                      <m:t>=</m:t>
                    </m:r>
                    <m:f>
                      <m:f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ora" panose="020B0604020202020204" charset="0"/>
                          </a:rPr>
                        </m:ctrlPr>
                      </m:fPr>
                      <m:num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ora" panose="020B0604020202020204" charset="0"/>
                          </a:rPr>
                          <m:t>66</m:t>
                        </m:r>
                      </m:num>
                      <m:den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ora" panose="020B0604020202020204" charset="0"/>
                          </a:rPr>
                          <m:t>317</m:t>
                        </m:r>
                      </m:den>
                    </m:f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Sora" panose="020B0604020202020204" charset="0"/>
                      </a:rPr>
                      <m:t>=0,208</m:t>
                    </m:r>
                  </m:oMath>
                </a14:m>
                <a:r>
                  <a:rPr lang="pt-BR" sz="1600">
                    <a:solidFill>
                      <a:schemeClr val="tx1"/>
                    </a:solidFill>
                    <a:latin typeface="Sora" panose="020B0604020202020204" charset="0"/>
                    <a:cs typeface="Sora" panose="020B0604020202020204" charset="0"/>
                  </a:rPr>
                  <a:t> atau </a:t>
                </a:r>
                <a:r>
                  <a:rPr lang="pt-BR" sz="1600" b="1">
                    <a:solidFill>
                      <a:schemeClr val="tx1"/>
                    </a:solidFill>
                    <a:latin typeface="Sora" panose="020B0604020202020204" charset="0"/>
                    <a:cs typeface="Sora" panose="020B0604020202020204" charset="0"/>
                  </a:rPr>
                  <a:t>20,8%</a:t>
                </a: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21911FE6-AC06-306A-3FB0-65749FA441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0131" y="1690825"/>
                <a:ext cx="5801188" cy="1997771"/>
              </a:xfrm>
              <a:prstGeom prst="rect">
                <a:avLst/>
              </a:prstGeom>
              <a:blipFill>
                <a:blip r:embed="rId4"/>
                <a:stretch>
                  <a:fillRect l="-525" r="-525" b="-23708"/>
                </a:stretch>
              </a:blipFill>
              <a:ln w="3175"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E0803FD2-DF37-5291-FCF6-645271D88472}"/>
                  </a:ext>
                </a:extLst>
              </p:cNvPr>
              <p:cNvSpPr/>
              <p:nvPr/>
            </p:nvSpPr>
            <p:spPr>
              <a:xfrm>
                <a:off x="294811" y="3959970"/>
                <a:ext cx="5606619" cy="2414408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r>
                  <a:rPr lang="pt-BR">
                    <a:solidFill>
                      <a:schemeClr val="tx1"/>
                    </a:solidFill>
                    <a:latin typeface="Sora" panose="020B0604020202020204" charset="0"/>
                    <a:cs typeface="Sora" panose="020B0604020202020204" charset="0"/>
                  </a:rPr>
                  <a:t>Berapa peluang seseorang mendapatkan </a:t>
                </a:r>
                <a:r>
                  <a:rPr lang="pt-BR" b="1">
                    <a:solidFill>
                      <a:schemeClr val="tx1"/>
                    </a:solidFill>
                    <a:latin typeface="Sora" panose="020B0604020202020204" charset="0"/>
                    <a:cs typeface="Sora" panose="020B0604020202020204" charset="0"/>
                  </a:rPr>
                  <a:t>tagihan diatas 16.700 jika diketahui dia perokok dan BMI diatas 25</a:t>
                </a:r>
              </a:p>
              <a:p>
                <a:pPr algn="just"/>
                <a:r>
                  <a:rPr lang="pt-BR">
                    <a:solidFill>
                      <a:schemeClr val="tx1"/>
                    </a:solidFill>
                    <a:latin typeface="Sora" panose="020B0604020202020204" charset="0"/>
                    <a:cs typeface="Sora" panose="020B0604020202020204" charset="0"/>
                  </a:rPr>
                  <a:t>Pembahasan :</a:t>
                </a:r>
              </a:p>
              <a:p>
                <a:pPr algn="just"/>
                <a:r>
                  <a:rPr lang="pt-BR">
                    <a:solidFill>
                      <a:schemeClr val="tx1"/>
                    </a:solidFill>
                    <a:latin typeface="Sora" panose="020B0604020202020204" charset="0"/>
                    <a:cs typeface="Sora" panose="020B0604020202020204" charset="0"/>
                  </a:rPr>
                  <a:t>A = tagihan diatas 16.700</a:t>
                </a:r>
              </a:p>
              <a:p>
                <a:pPr algn="just"/>
                <a:r>
                  <a:rPr lang="pt-BR">
                    <a:solidFill>
                      <a:schemeClr val="tx1"/>
                    </a:solidFill>
                    <a:latin typeface="Sora" panose="020B0604020202020204" charset="0"/>
                    <a:cs typeface="Sora" panose="020B0604020202020204" charset="0"/>
                  </a:rPr>
                  <a:t>B = perokok</a:t>
                </a:r>
              </a:p>
              <a:p>
                <a:pPr algn="just"/>
                <a:r>
                  <a:rPr lang="pt-BR">
                    <a:solidFill>
                      <a:schemeClr val="tx1"/>
                    </a:solidFill>
                    <a:latin typeface="Sora" panose="020B0604020202020204" charset="0"/>
                    <a:cs typeface="Sora" panose="020B0604020202020204" charset="0"/>
                  </a:rPr>
                  <a:t>C = BMI diatas 25</a:t>
                </a:r>
              </a:p>
              <a:p>
                <a:pPr algn="just"/>
                <a:r>
                  <a:rPr lang="pt-BR">
                    <a:solidFill>
                      <a:schemeClr val="tx1"/>
                    </a:solidFill>
                    <a:latin typeface="Sora" panose="020B0604020202020204" charset="0"/>
                    <a:cs typeface="Sora" panose="020B0604020202020204" charset="0"/>
                  </a:rPr>
                  <a:t>A </a:t>
                </a:r>
                <a14:m>
                  <m:oMath xmlns:m="http://schemas.openxmlformats.org/officeDocument/2006/math">
                    <m:r>
                      <a:rPr lang="pt-BR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Sora" panose="020B0604020202020204" charset="0"/>
                      </a:rPr>
                      <m:t>∩</m:t>
                    </m:r>
                  </m:oMath>
                </a14:m>
                <a:r>
                  <a:rPr lang="pt-BR">
                    <a:solidFill>
                      <a:schemeClr val="tx1"/>
                    </a:solidFill>
                    <a:latin typeface="Sora" panose="020B0604020202020204" charset="0"/>
                    <a:cs typeface="Sora" panose="020B0604020202020204" charset="0"/>
                  </a:rPr>
                  <a:t> B </a:t>
                </a:r>
                <a14:m>
                  <m:oMath xmlns:m="http://schemas.openxmlformats.org/officeDocument/2006/math">
                    <m:r>
                      <a:rPr lang="pt-BR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Sora" panose="020B0604020202020204" charset="0"/>
                      </a:rPr>
                      <m:t>∩</m:t>
                    </m:r>
                  </m:oMath>
                </a14:m>
                <a:r>
                  <a:rPr lang="pt-BR">
                    <a:solidFill>
                      <a:schemeClr val="tx1"/>
                    </a:solidFill>
                    <a:latin typeface="Sora" panose="020B0604020202020204" charset="0"/>
                    <a:cs typeface="Sora" panose="020B0604020202020204" charset="0"/>
                  </a:rPr>
                  <a:t> C = jumlah orang yang perokok dan BMI diatas 25 dan tagihan 16.700</a:t>
                </a:r>
              </a:p>
              <a:p>
                <a:pPr algn="just"/>
                <a:r>
                  <a:rPr lang="pt-BR">
                    <a:solidFill>
                      <a:schemeClr val="tx1"/>
                    </a:solidFill>
                    <a:latin typeface="Sora" panose="020B0604020202020204" charset="0"/>
                    <a:cs typeface="Sora" panose="020B0604020202020204" charset="0"/>
                  </a:rPr>
                  <a:t>B </a:t>
                </a:r>
                <a14:m>
                  <m:oMath xmlns:m="http://schemas.openxmlformats.org/officeDocument/2006/math">
                    <m:r>
                      <a:rPr lang="pt-BR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Sora" panose="020B0604020202020204" charset="0"/>
                      </a:rPr>
                      <m:t>∩</m:t>
                    </m:r>
                  </m:oMath>
                </a14:m>
                <a:r>
                  <a:rPr lang="pt-BR">
                    <a:solidFill>
                      <a:schemeClr val="tx1"/>
                    </a:solidFill>
                    <a:latin typeface="Sora" panose="020B0604020202020204" charset="0"/>
                    <a:cs typeface="Sora" panose="020B0604020202020204" charset="0"/>
                  </a:rPr>
                  <a:t> C = jumlah orang yang perokok dan BMI diatas 25 </a:t>
                </a:r>
              </a:p>
              <a:p>
                <a:pPr algn="just"/>
                <a:r>
                  <a:rPr lang="pt-BR">
                    <a:solidFill>
                      <a:schemeClr val="tx1"/>
                    </a:solidFill>
                    <a:latin typeface="Sora" panose="020B0604020202020204" charset="0"/>
                    <a:cs typeface="Sora" panose="020B0604020202020204" charset="0"/>
                  </a:rPr>
                  <a:t>Maka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Sora" panose="020B0604020202020204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ora" panose="020B0604020202020204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ora" panose="020B0604020202020204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ora" panose="020B0604020202020204" charset="0"/>
                              </a:rPr>
                              <m:t>𝐴</m:t>
                            </m:r>
                          </m:e>
                        </m:d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ora" panose="020B0604020202020204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ora" panose="020B0604020202020204" charset="0"/>
                          </a:rPr>
                          <m:t>𝐵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ora" panose="020B0604020202020204" charset="0"/>
                          </a:rPr>
                          <m:t>∩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ora" panose="020B0604020202020204" charset="0"/>
                          </a:rPr>
                          <m:t>𝐶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ora" panose="020B0604020202020204" charset="0"/>
                          </a:rPr>
                          <m:t>)</m:t>
                        </m:r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Sora" panose="020B0604020202020204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ora" panose="020B0604020202020204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ora" panose="020B0604020202020204" charset="0"/>
                          </a:rPr>
                          <m:t>215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ora" panose="020B0604020202020204" charset="0"/>
                          </a:rPr>
                          <m:t>219</m:t>
                        </m:r>
                      </m:den>
                    </m:f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Sora" panose="020B0604020202020204" charset="0"/>
                      </a:rPr>
                      <m:t>=0,982</m:t>
                    </m:r>
                  </m:oMath>
                </a14:m>
                <a:r>
                  <a:rPr lang="pt-BR">
                    <a:solidFill>
                      <a:schemeClr val="tx1"/>
                    </a:solidFill>
                    <a:latin typeface="Sora" panose="020B0604020202020204" charset="0"/>
                    <a:cs typeface="Sora" panose="020B0604020202020204" charset="0"/>
                  </a:rPr>
                  <a:t> atau </a:t>
                </a:r>
                <a:r>
                  <a:rPr lang="pt-BR" b="1">
                    <a:solidFill>
                      <a:schemeClr val="tx1"/>
                    </a:solidFill>
                    <a:latin typeface="Sora" panose="020B0604020202020204" charset="0"/>
                    <a:cs typeface="Sora" panose="020B0604020202020204" charset="0"/>
                  </a:rPr>
                  <a:t>98,2%</a:t>
                </a: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E0803FD2-DF37-5291-FCF6-645271D884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811" y="3959970"/>
                <a:ext cx="5606619" cy="2414408"/>
              </a:xfrm>
              <a:prstGeom prst="rect">
                <a:avLst/>
              </a:prstGeom>
              <a:blipFill>
                <a:blip r:embed="rId5"/>
                <a:stretch>
                  <a:fillRect l="-326" r="-217" b="-16373"/>
                </a:stretch>
              </a:blipFill>
              <a:ln w="3175"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A1BCD778-C65B-E7E9-39D7-31D7407081B6}"/>
                  </a:ext>
                </a:extLst>
              </p:cNvPr>
              <p:cNvSpPr/>
              <p:nvPr/>
            </p:nvSpPr>
            <p:spPr>
              <a:xfrm>
                <a:off x="6287415" y="3959970"/>
                <a:ext cx="5606619" cy="2414408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r>
                  <a:rPr lang="pt-BR">
                    <a:solidFill>
                      <a:schemeClr val="tx1"/>
                    </a:solidFill>
                    <a:latin typeface="Sora" panose="020B0604020202020204" charset="0"/>
                    <a:cs typeface="Sora" panose="020B0604020202020204" charset="0"/>
                  </a:rPr>
                  <a:t>Berapa peluang seseorang mendapatkan </a:t>
                </a:r>
                <a:r>
                  <a:rPr lang="pt-BR" b="1">
                    <a:solidFill>
                      <a:schemeClr val="tx1"/>
                    </a:solidFill>
                    <a:latin typeface="Sora" panose="020B0604020202020204" charset="0"/>
                    <a:cs typeface="Sora" panose="020B0604020202020204" charset="0"/>
                  </a:rPr>
                  <a:t>tagihan diatas 16.700 jika diketahui dia non perokok dan BMI diatas 25</a:t>
                </a:r>
              </a:p>
              <a:p>
                <a:pPr algn="just"/>
                <a:r>
                  <a:rPr lang="pt-BR">
                    <a:solidFill>
                      <a:schemeClr val="tx1"/>
                    </a:solidFill>
                    <a:latin typeface="Sora" panose="020B0604020202020204" charset="0"/>
                    <a:cs typeface="Sora" panose="020B0604020202020204" charset="0"/>
                  </a:rPr>
                  <a:t>Pembahasan :</a:t>
                </a:r>
              </a:p>
              <a:p>
                <a:pPr algn="just"/>
                <a:r>
                  <a:rPr lang="pt-BR">
                    <a:solidFill>
                      <a:schemeClr val="tx1"/>
                    </a:solidFill>
                    <a:latin typeface="Sora" panose="020B0604020202020204" charset="0"/>
                    <a:cs typeface="Sora" panose="020B0604020202020204" charset="0"/>
                  </a:rPr>
                  <a:t>A = tagihan diatas 16.700</a:t>
                </a:r>
              </a:p>
              <a:p>
                <a:pPr algn="just"/>
                <a:r>
                  <a:rPr lang="pt-BR">
                    <a:solidFill>
                      <a:schemeClr val="tx1"/>
                    </a:solidFill>
                    <a:latin typeface="Sora" panose="020B0604020202020204" charset="0"/>
                    <a:cs typeface="Sora" panose="020B0604020202020204" charset="0"/>
                  </a:rPr>
                  <a:t>B = non perokok </a:t>
                </a:r>
              </a:p>
              <a:p>
                <a:pPr algn="just"/>
                <a:r>
                  <a:rPr lang="pt-BR">
                    <a:solidFill>
                      <a:schemeClr val="tx1"/>
                    </a:solidFill>
                    <a:latin typeface="Sora" panose="020B0604020202020204" charset="0"/>
                    <a:cs typeface="Sora" panose="020B0604020202020204" charset="0"/>
                  </a:rPr>
                  <a:t>C = BMI diatas 25</a:t>
                </a:r>
              </a:p>
              <a:p>
                <a:pPr algn="just"/>
                <a:r>
                  <a:rPr lang="pt-BR">
                    <a:solidFill>
                      <a:schemeClr val="tx1"/>
                    </a:solidFill>
                    <a:latin typeface="Sora" panose="020B0604020202020204" charset="0"/>
                    <a:cs typeface="Sora" panose="020B0604020202020204" charset="0"/>
                  </a:rPr>
                  <a:t>A </a:t>
                </a:r>
                <a14:m>
                  <m:oMath xmlns:m="http://schemas.openxmlformats.org/officeDocument/2006/math">
                    <m:r>
                      <a:rPr lang="pt-BR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Sora" panose="020B0604020202020204" charset="0"/>
                      </a:rPr>
                      <m:t>∩</m:t>
                    </m:r>
                  </m:oMath>
                </a14:m>
                <a:r>
                  <a:rPr lang="pt-BR">
                    <a:solidFill>
                      <a:schemeClr val="tx1"/>
                    </a:solidFill>
                    <a:latin typeface="Sora" panose="020B0604020202020204" charset="0"/>
                    <a:cs typeface="Sora" panose="020B0604020202020204" charset="0"/>
                  </a:rPr>
                  <a:t> B </a:t>
                </a:r>
                <a14:m>
                  <m:oMath xmlns:m="http://schemas.openxmlformats.org/officeDocument/2006/math">
                    <m:r>
                      <a:rPr lang="pt-BR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Sora" panose="020B0604020202020204" charset="0"/>
                      </a:rPr>
                      <m:t>∩</m:t>
                    </m:r>
                  </m:oMath>
                </a14:m>
                <a:r>
                  <a:rPr lang="pt-BR">
                    <a:solidFill>
                      <a:schemeClr val="tx1"/>
                    </a:solidFill>
                    <a:latin typeface="Sora" panose="020B0604020202020204" charset="0"/>
                    <a:cs typeface="Sora" panose="020B0604020202020204" charset="0"/>
                  </a:rPr>
                  <a:t> C = jumlah orang yang non perokok dan BMI diatas 25 dan tagihan 16.700</a:t>
                </a:r>
              </a:p>
              <a:p>
                <a:pPr algn="just"/>
                <a:r>
                  <a:rPr lang="pt-BR">
                    <a:solidFill>
                      <a:schemeClr val="tx1"/>
                    </a:solidFill>
                    <a:latin typeface="Sora" panose="020B0604020202020204" charset="0"/>
                    <a:cs typeface="Sora" panose="020B0604020202020204" charset="0"/>
                  </a:rPr>
                  <a:t>B </a:t>
                </a:r>
                <a14:m>
                  <m:oMath xmlns:m="http://schemas.openxmlformats.org/officeDocument/2006/math">
                    <m:r>
                      <a:rPr lang="pt-BR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Sora" panose="020B0604020202020204" charset="0"/>
                      </a:rPr>
                      <m:t>∩</m:t>
                    </m:r>
                  </m:oMath>
                </a14:m>
                <a:r>
                  <a:rPr lang="pt-BR">
                    <a:solidFill>
                      <a:schemeClr val="tx1"/>
                    </a:solidFill>
                    <a:latin typeface="Sora" panose="020B0604020202020204" charset="0"/>
                    <a:cs typeface="Sora" panose="020B0604020202020204" charset="0"/>
                  </a:rPr>
                  <a:t> C = jumlah orang yang non perokok dan BMI diatas 25 </a:t>
                </a:r>
              </a:p>
              <a:p>
                <a:pPr algn="just"/>
                <a:r>
                  <a:rPr lang="pt-BR">
                    <a:solidFill>
                      <a:schemeClr val="tx1"/>
                    </a:solidFill>
                    <a:latin typeface="Sora" panose="020B0604020202020204" charset="0"/>
                    <a:cs typeface="Sora" panose="020B0604020202020204" charset="0"/>
                  </a:rPr>
                  <a:t>Maka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Sora" panose="020B0604020202020204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ora" panose="020B0604020202020204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ora" panose="020B0604020202020204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Sora" panose="020B0604020202020204" charset="0"/>
                              </a:rPr>
                              <m:t>𝐴</m:t>
                            </m:r>
                          </m:e>
                        </m:d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ora" panose="020B0604020202020204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ora" panose="020B0604020202020204" charset="0"/>
                          </a:rPr>
                          <m:t>𝐵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ora" panose="020B0604020202020204" charset="0"/>
                          </a:rPr>
                          <m:t>∩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ora" panose="020B0604020202020204" charset="0"/>
                          </a:rPr>
                          <m:t>𝐶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ora" panose="020B0604020202020204" charset="0"/>
                          </a:rPr>
                          <m:t>)</m:t>
                        </m:r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Sora" panose="020B0604020202020204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ora" panose="020B0604020202020204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ora" panose="020B0604020202020204" charset="0"/>
                          </a:rPr>
                          <m:t>68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Sora" panose="020B0604020202020204" charset="0"/>
                          </a:rPr>
                          <m:t>874</m:t>
                        </m:r>
                      </m:den>
                    </m:f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Sora" panose="020B0604020202020204" charset="0"/>
                      </a:rPr>
                      <m:t>=0,078</m:t>
                    </m:r>
                  </m:oMath>
                </a14:m>
                <a:r>
                  <a:rPr lang="pt-BR">
                    <a:solidFill>
                      <a:schemeClr val="tx1"/>
                    </a:solidFill>
                    <a:latin typeface="Sora" panose="020B0604020202020204" charset="0"/>
                    <a:cs typeface="Sora" panose="020B0604020202020204" charset="0"/>
                  </a:rPr>
                  <a:t> atau </a:t>
                </a:r>
                <a:r>
                  <a:rPr lang="pt-BR" b="1">
                    <a:solidFill>
                      <a:schemeClr val="tx1"/>
                    </a:solidFill>
                    <a:latin typeface="Sora" panose="020B0604020202020204" charset="0"/>
                    <a:cs typeface="Sora" panose="020B0604020202020204" charset="0"/>
                  </a:rPr>
                  <a:t>7,8%</a:t>
                </a: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A1BCD778-C65B-E7E9-39D7-31D7407081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7415" y="3959970"/>
                <a:ext cx="5606619" cy="2414408"/>
              </a:xfrm>
              <a:prstGeom prst="rect">
                <a:avLst/>
              </a:prstGeom>
              <a:blipFill>
                <a:blip r:embed="rId6"/>
                <a:stretch>
                  <a:fillRect l="-326" r="-217" b="-16373"/>
                </a:stretch>
              </a:blipFill>
              <a:ln w="3175"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 animBg="1"/>
      <p:bldP spid="12" grpId="0" animBg="1"/>
      <p:bldP spid="1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142ad2f6649_0_109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/>
              <a:t>Analysis</a:t>
            </a:r>
            <a:endParaRPr/>
          </a:p>
        </p:txBody>
      </p:sp>
      <p:sp>
        <p:nvSpPr>
          <p:cNvPr id="294" name="Google Shape;294;g142ad2f6649_0_109"/>
          <p:cNvSpPr txBox="1"/>
          <p:nvPr/>
        </p:nvSpPr>
        <p:spPr>
          <a:xfrm>
            <a:off x="401515" y="1584375"/>
            <a:ext cx="11388900" cy="4708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0" indent="-355600" algn="just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Berdasarkan pengerjaan pada bagian sebelumnya didapatkan bahwa peluang  seseorang tersebut adalah laki-laki jika diketahui dia perokok </a:t>
            </a:r>
            <a:r>
              <a:rPr lang="en-US" sz="2000" b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lebih tinggi </a:t>
            </a:r>
            <a:r>
              <a:rPr lang="en-US" sz="200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dibandingkan peluang seseorang tersebut adalah wanita jika diketahui dia perokok</a:t>
            </a:r>
          </a:p>
          <a:p>
            <a:pPr marL="457200" lvl="0" indent="-355600" algn="just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Adapun pada bagian tagihan Kesehatan, peluang seseorang mendapatkan tagihan diatas 16.700 jika diketahui dia perokok dan BMI diatas 25 </a:t>
            </a:r>
            <a:r>
              <a:rPr lang="en-US" sz="2000" b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lebih tinggi </a:t>
            </a:r>
            <a:r>
              <a:rPr lang="en-US" sz="200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jika dibandingkan diketahui dia perokok saja. Akan tetapi perbedaan peluangnya </a:t>
            </a:r>
            <a:r>
              <a:rPr lang="en-US" sz="2000" b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tidak terlalu signifikan </a:t>
            </a:r>
            <a:r>
              <a:rPr lang="en-US" sz="200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yang menunjukkan pengaruh perokok </a:t>
            </a:r>
            <a:r>
              <a:rPr lang="en-US" sz="2000" b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lebih besar </a:t>
            </a:r>
            <a:r>
              <a:rPr lang="en-US" sz="200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dibandingkan dia memiliki BMI diatas 25</a:t>
            </a:r>
          </a:p>
          <a:p>
            <a:pPr marL="457200" lvl="0" indent="-355600" algn="just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Pada bagian selanjutnya ditentukan juga peluang seseorang tersebut memiliki tagihan diatas 16.700 jika diketahui BMI diatas 25 dan dibawah 25 </a:t>
            </a:r>
            <a:r>
              <a:rPr lang="en-US" sz="2000" b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memiliki peluang yang tidak terlalu berbeda </a:t>
            </a:r>
            <a:r>
              <a:rPr lang="en-US" sz="200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yang menunjukkan pengaruh BMI terhadap jumlah tagihan </a:t>
            </a:r>
            <a:r>
              <a:rPr lang="en-US" sz="2000" b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tidak signifikan</a:t>
            </a:r>
            <a:endParaRPr lang="en-US" sz="200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-355600" algn="just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Hal yang menarik terlihat ketika menentukan peluang seseorang tersebut memiliki tagihan 16.700 jika dia perokok dan BMI diatas 25 </a:t>
            </a:r>
            <a:r>
              <a:rPr lang="en-US" sz="2000" b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sangat jauh berbeda </a:t>
            </a:r>
            <a:r>
              <a:rPr lang="en-US" sz="200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dibandingkan jika dia non perokok dan BMI diatas 25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142ad2f6649_0_149"/>
          <p:cNvSpPr txBox="1">
            <a:spLocks noGrp="1"/>
          </p:cNvSpPr>
          <p:nvPr>
            <p:ph type="title"/>
          </p:nvPr>
        </p:nvSpPr>
        <p:spPr>
          <a:xfrm>
            <a:off x="316523" y="2691441"/>
            <a:ext cx="11582400" cy="8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4000"/>
              <a:buFont typeface="Sora"/>
              <a:buNone/>
            </a:pPr>
            <a:r>
              <a:rPr lang="en-US" sz="4000"/>
              <a:t>Variables Correlation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142ad2f6649_0_154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/>
              <a:t>Correlation </a:t>
            </a: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2E9865-C3A9-D9AF-B1DB-5BBC830746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13" y="1556014"/>
            <a:ext cx="8011867" cy="43580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A9A6D72-EF22-B6C4-3724-AB563D719A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50439" y="865898"/>
            <a:ext cx="2503578" cy="28691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7D8EC11-A2E4-BFA4-6BF8-F03C74CCEF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50439" y="3851522"/>
            <a:ext cx="2503578" cy="287550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36108-C4C1-0E9B-BCDA-21781714E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Analysis</a:t>
            </a:r>
          </a:p>
        </p:txBody>
      </p:sp>
      <p:sp>
        <p:nvSpPr>
          <p:cNvPr id="3" name="Google Shape;294;g142ad2f6649_0_109">
            <a:extLst>
              <a:ext uri="{FF2B5EF4-FFF2-40B4-BE49-F238E27FC236}">
                <a16:creationId xmlns:a16="http://schemas.microsoft.com/office/drawing/2014/main" id="{81B88008-6270-3DF1-3FF2-C9D033BD8175}"/>
              </a:ext>
            </a:extLst>
          </p:cNvPr>
          <p:cNvSpPr txBox="1"/>
          <p:nvPr/>
        </p:nvSpPr>
        <p:spPr>
          <a:xfrm>
            <a:off x="401515" y="1584375"/>
            <a:ext cx="11388900" cy="4478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0" indent="-355600" algn="just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190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Pada hasil perhitungan analisis korelasi dengan menentukan terlebih dahulu kovarians lalu dapat menentukan koefisien korelasi dengan menggunakan persamaan </a:t>
            </a:r>
          </a:p>
          <a:p>
            <a:pPr marL="457200" lvl="0" indent="-355600" algn="just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endParaRPr lang="en-US" sz="190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-355600" algn="just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endParaRPr lang="en-US" sz="190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-355600" algn="just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endParaRPr lang="en-US" sz="190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-355600" algn="just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endParaRPr lang="en-US" sz="190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-355600" algn="just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190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Berdasarkan perhitungan koefisien korelasi didapatkan korelasi tagihan Kesehatan dengan </a:t>
            </a:r>
            <a:r>
              <a:rPr lang="en-US" sz="1900" b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usia sebesar 0,2990, BMI sebesar 0,1983, serta jumlah anak tertanggung 0,0680</a:t>
            </a:r>
            <a:r>
              <a:rPr lang="en-US" sz="190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yang menunjukkan </a:t>
            </a:r>
            <a:r>
              <a:rPr lang="en-US" sz="1900" b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korelasi positif yang cukup rendah </a:t>
            </a:r>
            <a:r>
              <a:rPr lang="en-US" sz="190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untuk menunjukkan bahwa semakin besar parameter tersebut maka jumlah tagihan kesehatan makin besar</a:t>
            </a:r>
          </a:p>
          <a:p>
            <a:pPr marL="457200" lvl="0" indent="-355600" algn="just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190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Sedangkan jika dilihat dari korelasi antara tagihan kesehatan dengan gender (jenis kelamin) juga </a:t>
            </a:r>
            <a:r>
              <a:rPr lang="en-US" sz="1900" b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tidak menunjukkan korelasi yang kuat</a:t>
            </a:r>
          </a:p>
          <a:p>
            <a:pPr marL="457200" lvl="0" indent="-355600" algn="just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190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Uniknya pada korelasi antara tagihan kesehatan dengan perokok menunjukkan korelasi yang </a:t>
            </a:r>
            <a:r>
              <a:rPr lang="en-US" sz="1900" b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sangat kuat </a:t>
            </a:r>
            <a:r>
              <a:rPr lang="en-US" sz="190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yang menunjukkan bahwa tagihan Kesehatan perokok lebih besar dibandingkan tagihan Kesehatan non perokok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DA017F-FCA3-CA6C-24CF-8EA2C796A0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3966" y="2333536"/>
            <a:ext cx="5543550" cy="10287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ABF6644-7C1B-1A14-1F1A-24BF2AC486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6413" y="2319248"/>
            <a:ext cx="2276475" cy="103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476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142ad2f6649_0_69"/>
          <p:cNvSpPr txBox="1">
            <a:spLocks noGrp="1"/>
          </p:cNvSpPr>
          <p:nvPr>
            <p:ph type="title"/>
          </p:nvPr>
        </p:nvSpPr>
        <p:spPr>
          <a:xfrm>
            <a:off x="316523" y="2691441"/>
            <a:ext cx="11582400" cy="8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4000"/>
              <a:buFont typeface="Sora"/>
              <a:buNone/>
            </a:pPr>
            <a:r>
              <a:rPr lang="en-US" sz="4000"/>
              <a:t>Hypothesis Testing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142ad2f6649_0_129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/>
              <a:t>Smoker’s charges are higher than non smoker’s</a:t>
            </a: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4" name="Google Shape;354;g142ad2f6649_0_129"/>
              <p:cNvSpPr txBox="1"/>
              <p:nvPr/>
            </p:nvSpPr>
            <p:spPr>
              <a:xfrm>
                <a:off x="401515" y="1584375"/>
                <a:ext cx="11388900" cy="45339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101600" lvl="0" algn="l" rtl="0">
                  <a:spcBef>
                    <a:spcPts val="0"/>
                  </a:spcBef>
                  <a:spcAft>
                    <a:spcPts val="0"/>
                  </a:spcAft>
                  <a:buClr>
                    <a:srgbClr val="103864"/>
                  </a:buClr>
                  <a:buSzPts val="2000"/>
                </a:pPr>
                <a:r>
                  <a:rPr lang="en-US" sz="1800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Uji hipotesis dilakukan dengan langkah-langkah sebagai berikut:</a:t>
                </a:r>
              </a:p>
              <a:p>
                <a:pPr marL="101600" lvl="0" algn="l" defTabSz="548640" rtl="0">
                  <a:spcBef>
                    <a:spcPts val="0"/>
                  </a:spcBef>
                  <a:spcAft>
                    <a:spcPts val="0"/>
                  </a:spcAft>
                  <a:buClr>
                    <a:srgbClr val="103864"/>
                  </a:buClr>
                  <a:buSzPts val="2000"/>
                </a:pPr>
                <a:r>
                  <a:rPr lang="en-US" sz="1800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1.	Hipotesis :</a:t>
                </a:r>
              </a:p>
              <a:p>
                <a:pPr marL="914400" lvl="0" indent="-341313" defTabSz="548640">
                  <a:buClr>
                    <a:srgbClr val="103864"/>
                  </a:buClr>
                  <a:buSzPts val="2000"/>
                  <a:buFont typeface="Arial" panose="020B0604020202020204" pitchFamily="34" charset="0"/>
                  <a:buChar char="•"/>
                </a:pPr>
                <a:r>
                  <a:rPr lang="en-US" sz="1800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H</a:t>
                </a:r>
                <a:r>
                  <a:rPr lang="en-US" sz="1800" baseline="-25000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o</a:t>
                </a:r>
                <a:r>
                  <a:rPr lang="en-US" sz="1800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	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rgbClr val="103864"/>
                            </a:solidFill>
                            <a:latin typeface="Cambria Math" panose="02040503050406030204" pitchFamily="18" charset="0"/>
                            <a:cs typeface="Sora"/>
                            <a:sym typeface="Sora"/>
                          </a:rPr>
                        </m:ctrlPr>
                      </m:sSubPr>
                      <m:e>
                        <m:r>
                          <a:rPr lang="en-US" sz="1800" i="1" smtClean="0">
                            <a:solidFill>
                              <a:srgbClr val="10386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ora"/>
                            <a:sym typeface="Sora"/>
                          </a:rPr>
                          <m:t>𝜇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103864"/>
                            </a:solidFill>
                            <a:latin typeface="Cambria Math" panose="02040503050406030204" pitchFamily="18" charset="0"/>
                            <a:cs typeface="Sora"/>
                            <a:sym typeface="Sora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solidFill>
                          <a:srgbClr val="103864"/>
                        </a:solidFill>
                        <a:latin typeface="Cambria Math" panose="02040503050406030204" pitchFamily="18" charset="0"/>
                        <a:cs typeface="Sora"/>
                        <a:sym typeface="Sora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solidFill>
                              <a:srgbClr val="103864"/>
                            </a:solidFill>
                            <a:latin typeface="Cambria Math" panose="02040503050406030204" pitchFamily="18" charset="0"/>
                            <a:cs typeface="Sora"/>
                            <a:sym typeface="Sora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10386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ora"/>
                            <a:sym typeface="Sora"/>
                          </a:rPr>
                          <m:t>𝜇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10386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ora"/>
                            <a:sym typeface="Sora"/>
                          </a:rPr>
                          <m:t>2</m:t>
                        </m:r>
                      </m:sub>
                    </m:sSub>
                  </m:oMath>
                </a14:m>
                <a:endParaRPr lang="en-US" sz="1800">
                  <a:solidFill>
                    <a:srgbClr val="103864"/>
                  </a:solidFill>
                  <a:latin typeface="Sora"/>
                  <a:ea typeface="Sora"/>
                  <a:cs typeface="Sora"/>
                  <a:sym typeface="Sora"/>
                </a:endParaRPr>
              </a:p>
              <a:p>
                <a:pPr marL="914400" lvl="0" indent="-341313" defTabSz="548640">
                  <a:buClr>
                    <a:srgbClr val="103864"/>
                  </a:buClr>
                  <a:buSzPts val="2000"/>
                  <a:buFont typeface="Arial" panose="020B0604020202020204" pitchFamily="34" charset="0"/>
                  <a:buChar char="•"/>
                </a:pPr>
                <a:r>
                  <a:rPr lang="en-US" sz="1800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H</a:t>
                </a:r>
                <a:r>
                  <a:rPr lang="en-US" sz="1800" baseline="-25000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1</a:t>
                </a:r>
                <a:r>
                  <a:rPr lang="en-US" sz="1800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	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rgbClr val="103864"/>
                            </a:solidFill>
                            <a:latin typeface="Cambria Math" panose="02040503050406030204" pitchFamily="18" charset="0"/>
                            <a:cs typeface="Sora"/>
                            <a:sym typeface="Sora"/>
                          </a:rPr>
                        </m:ctrlPr>
                      </m:sSubPr>
                      <m:e>
                        <m:r>
                          <a:rPr lang="en-US" sz="1800" i="1" smtClean="0">
                            <a:solidFill>
                              <a:srgbClr val="10386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ora"/>
                            <a:sym typeface="Sora"/>
                          </a:rPr>
                          <m:t>𝜇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103864"/>
                            </a:solidFill>
                            <a:latin typeface="Cambria Math" panose="02040503050406030204" pitchFamily="18" charset="0"/>
                            <a:cs typeface="Sora"/>
                            <a:sym typeface="Sora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solidFill>
                          <a:srgbClr val="103864"/>
                        </a:solidFill>
                        <a:latin typeface="Cambria Math" panose="02040503050406030204" pitchFamily="18" charset="0"/>
                        <a:cs typeface="Sora"/>
                        <a:sym typeface="Sora"/>
                      </a:rPr>
                      <m:t>&gt;</m:t>
                    </m:r>
                    <m:sSub>
                      <m:sSubPr>
                        <m:ctrlPr>
                          <a:rPr lang="en-US" sz="1800" i="1">
                            <a:solidFill>
                              <a:srgbClr val="103864"/>
                            </a:solidFill>
                            <a:latin typeface="Cambria Math" panose="02040503050406030204" pitchFamily="18" charset="0"/>
                            <a:cs typeface="Sora"/>
                            <a:sym typeface="Sora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10386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ora"/>
                            <a:sym typeface="Sora"/>
                          </a:rPr>
                          <m:t>𝜇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10386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ora"/>
                            <a:sym typeface="Sora"/>
                          </a:rPr>
                          <m:t>2</m:t>
                        </m:r>
                      </m:sub>
                    </m:sSub>
                  </m:oMath>
                </a14:m>
                <a:endParaRPr lang="en-US" sz="1800">
                  <a:solidFill>
                    <a:srgbClr val="103864"/>
                  </a:solidFill>
                  <a:latin typeface="Sora"/>
                  <a:ea typeface="Sora"/>
                  <a:cs typeface="Sora"/>
                  <a:sym typeface="Sora"/>
                </a:endParaRPr>
              </a:p>
              <a:p>
                <a:pPr marL="914400" lvl="0" indent="-341313" defTabSz="548640">
                  <a:buClr>
                    <a:srgbClr val="103864"/>
                  </a:buClr>
                  <a:buSzPts val="2000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rgbClr val="103864"/>
                            </a:solidFill>
                            <a:latin typeface="Cambria Math" panose="02040503050406030204" pitchFamily="18" charset="0"/>
                            <a:cs typeface="Sora"/>
                            <a:sym typeface="Sora"/>
                          </a:rPr>
                        </m:ctrlPr>
                      </m:sSubPr>
                      <m:e>
                        <m:r>
                          <a:rPr lang="en-US" sz="1800" i="1" smtClean="0">
                            <a:solidFill>
                              <a:srgbClr val="10386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ora"/>
                            <a:sym typeface="Sora"/>
                          </a:rPr>
                          <m:t>𝜇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103864"/>
                            </a:solidFill>
                            <a:latin typeface="Cambria Math" panose="02040503050406030204" pitchFamily="18" charset="0"/>
                            <a:cs typeface="Sora"/>
                            <a:sym typeface="Sora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 = tagihan kesehatan perokok</a:t>
                </a:r>
              </a:p>
              <a:p>
                <a:pPr marL="914400" lvl="0" indent="-341313" defTabSz="548640">
                  <a:buClr>
                    <a:srgbClr val="103864"/>
                  </a:buClr>
                  <a:buSzPts val="2000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rgbClr val="103864"/>
                            </a:solidFill>
                            <a:latin typeface="Cambria Math" panose="02040503050406030204" pitchFamily="18" charset="0"/>
                            <a:cs typeface="Sora"/>
                            <a:sym typeface="Sora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10386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ora"/>
                            <a:sym typeface="Sora"/>
                          </a:rPr>
                          <m:t>𝜇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10386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ora"/>
                            <a:sym typeface="Sora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 = tagihan kesehatan non perokok</a:t>
                </a:r>
              </a:p>
              <a:p>
                <a:pPr marL="508000" lvl="0" indent="-508000" algn="just" defTabSz="548640">
                  <a:buClr>
                    <a:srgbClr val="103864"/>
                  </a:buClr>
                  <a:buSzPts val="2000"/>
                  <a:buAutoNum type="arabicPeriod" startAt="2"/>
                </a:pPr>
                <a:r>
                  <a:rPr lang="en-US" sz="1800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Aturan keputusan </a:t>
                </a:r>
                <a:r>
                  <a:rPr lang="en-US" sz="1800" b="1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alpha = 0,05</a:t>
                </a:r>
              </a:p>
              <a:p>
                <a:pPr marL="508000" lvl="0" indent="-508000" algn="just" defTabSz="548640">
                  <a:buClr>
                    <a:srgbClr val="103864"/>
                  </a:buClr>
                  <a:buSzPts val="2000"/>
                  <a:buAutoNum type="arabicPeriod" startAt="2"/>
                </a:pPr>
                <a:r>
                  <a:rPr lang="en-US" sz="1800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Menggunakan </a:t>
                </a:r>
                <a:r>
                  <a:rPr lang="en-US" sz="1800" b="1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distribusi z </a:t>
                </a:r>
                <a:r>
                  <a:rPr lang="en-US" sz="1800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karena ukuran sampel lebih dari 30</a:t>
                </a:r>
              </a:p>
              <a:p>
                <a:pPr marL="508000" lvl="0" indent="-508000" algn="just" defTabSz="548640">
                  <a:buClr>
                    <a:srgbClr val="103864"/>
                  </a:buClr>
                  <a:buSzPts val="2000"/>
                  <a:buAutoNum type="arabicPeriod" startAt="2"/>
                </a:pPr>
                <a:r>
                  <a:rPr lang="en-US" sz="1800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Batas-batas daerah penolakan/batas kritis uji dua ujung : alpha = 0,05 </a:t>
                </a:r>
                <a:r>
                  <a:rPr lang="en-US" sz="1800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Wingdings" panose="05000000000000000000" pitchFamily="2" charset="2"/>
                  </a:rPr>
                  <a:t></a:t>
                </a:r>
                <a:r>
                  <a:rPr lang="en-US" sz="1800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 alpha/2 = 0,025. Dari tabel z, batas kritis adalah z</a:t>
                </a:r>
                <a:r>
                  <a:rPr lang="en-US" sz="1800" baseline="-25000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0,025</a:t>
                </a:r>
                <a:r>
                  <a:rPr lang="en-US" sz="1800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 = </a:t>
                </a:r>
                <a:r>
                  <a:rPr lang="en-US" sz="1800" u="sng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+</a:t>
                </a:r>
                <a:r>
                  <a:rPr lang="en-US" sz="1800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 1,96</a:t>
                </a:r>
              </a:p>
              <a:p>
                <a:pPr marL="508000" lvl="0" indent="-508000" algn="just" defTabSz="548640">
                  <a:buClr>
                    <a:srgbClr val="103864"/>
                  </a:buClr>
                  <a:buSzPts val="2000"/>
                  <a:buAutoNum type="arabicPeriod" startAt="2"/>
                </a:pPr>
                <a:r>
                  <a:rPr lang="en-US" sz="1800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Tolak H</a:t>
                </a:r>
                <a:r>
                  <a:rPr lang="en-US" sz="1800" baseline="-25000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O</a:t>
                </a:r>
                <a:r>
                  <a:rPr lang="en-US" sz="1800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 dan terima H</a:t>
                </a:r>
                <a:r>
                  <a:rPr lang="en-US" sz="1800" baseline="-25000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1</a:t>
                </a:r>
                <a:r>
                  <a:rPr lang="en-US" sz="1800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 jika RU</a:t>
                </a:r>
                <a:r>
                  <a:rPr lang="en-US" sz="1800" baseline="-25000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Z</a:t>
                </a:r>
                <a:r>
                  <a:rPr lang="en-US" sz="1800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 &lt; -1,96 atau RU</a:t>
                </a:r>
                <a:r>
                  <a:rPr lang="en-US" sz="1800" baseline="-25000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Z</a:t>
                </a:r>
                <a:r>
                  <a:rPr lang="en-US" sz="1800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 &gt; +1,96 jika tidak demikian terima H</a:t>
                </a:r>
                <a:r>
                  <a:rPr lang="en-US" sz="1800" baseline="-25000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o</a:t>
                </a:r>
                <a:endParaRPr lang="en-US" sz="1800">
                  <a:solidFill>
                    <a:srgbClr val="103864"/>
                  </a:solidFill>
                  <a:latin typeface="Sora"/>
                  <a:ea typeface="Sora"/>
                  <a:cs typeface="Sora"/>
                  <a:sym typeface="Sora"/>
                </a:endParaRPr>
              </a:p>
              <a:p>
                <a:pPr marL="508000" lvl="0" indent="-508000" algn="just" defTabSz="548640">
                  <a:buClr>
                    <a:srgbClr val="103864"/>
                  </a:buClr>
                  <a:buSzPts val="2000"/>
                  <a:buAutoNum type="arabicPeriod" startAt="2"/>
                </a:pPr>
                <a:r>
                  <a:rPr lang="en-US" sz="1800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Rasio uji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rgbClr val="10386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ora"/>
                            <a:sym typeface="Sora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10386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ora"/>
                            <a:sym typeface="Sora"/>
                          </a:rPr>
                          <m:t>𝜎</m:t>
                        </m:r>
                      </m:e>
                      <m:sub>
                        <m:r>
                          <a:rPr lang="en-US" sz="1800" i="1">
                            <a:solidFill>
                              <a:srgbClr val="10386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ora"/>
                            <a:sym typeface="Sora"/>
                          </a:rPr>
                          <m:t>12</m:t>
                        </m:r>
                      </m:sub>
                    </m:sSub>
                    <m:r>
                      <a:rPr lang="en-US" sz="1800" b="0" i="1" smtClean="0">
                        <a:solidFill>
                          <a:srgbClr val="10386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Sora"/>
                        <a:sym typeface="Sora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1800" b="0" i="1" smtClean="0">
                            <a:solidFill>
                              <a:srgbClr val="10386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ora"/>
                            <a:sym typeface="Sora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sz="1800" b="0" i="1" smtClean="0">
                                <a:solidFill>
                                  <a:srgbClr val="10386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ora"/>
                                <a:sym typeface="Sora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lang="en-US" sz="1800" b="0" i="1" smtClean="0">
                                    <a:solidFill>
                                      <a:srgbClr val="103864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ora"/>
                                    <a:sym typeface="Sora"/>
                                  </a:rPr>
                                </m:ctrlPr>
                              </m:sSubSupPr>
                              <m:e>
                                <m:r>
                                  <a:rPr lang="en-US" sz="1800" b="0" i="1" smtClean="0">
                                    <a:solidFill>
                                      <a:srgbClr val="103864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ora"/>
                                    <a:sym typeface="Sora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solidFill>
                                      <a:srgbClr val="103864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ora"/>
                                    <a:sym typeface="Sora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sz="1800" b="0" i="1" smtClean="0">
                                    <a:solidFill>
                                      <a:srgbClr val="103864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ora"/>
                                    <a:sym typeface="Sora"/>
                                  </a:rPr>
                                  <m:t>2</m:t>
                                </m:r>
                              </m:sup>
                            </m:sSubSup>
                          </m:num>
                          <m:den>
                            <m:sSub>
                              <m:sSubPr>
                                <m:ctrlPr>
                                  <a:rPr lang="en-US" sz="1800" b="0" i="1" smtClean="0">
                                    <a:solidFill>
                                      <a:srgbClr val="103864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ora"/>
                                    <a:sym typeface="Sora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solidFill>
                                      <a:srgbClr val="103864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ora"/>
                                    <a:sym typeface="Sora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solidFill>
                                      <a:srgbClr val="103864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ora"/>
                                    <a:sym typeface="Sora"/>
                                  </a:rPr>
                                  <m:t>1</m:t>
                                </m:r>
                              </m:sub>
                            </m:sSub>
                          </m:den>
                        </m:f>
                        <m:r>
                          <a:rPr lang="en-US" sz="1800" b="0" i="1" smtClean="0">
                            <a:solidFill>
                              <a:srgbClr val="10386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ora"/>
                            <a:sym typeface="Sora"/>
                          </a:rPr>
                          <m:t>+</m:t>
                        </m:r>
                        <m:f>
                          <m:fPr>
                            <m:ctrlPr>
                              <a:rPr lang="en-US" sz="1800" b="0" i="1" smtClean="0">
                                <a:solidFill>
                                  <a:srgbClr val="10386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ora"/>
                                <a:sym typeface="Sora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lang="en-US" sz="1800" i="1">
                                    <a:solidFill>
                                      <a:srgbClr val="103864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ora"/>
                                    <a:sym typeface="Sora"/>
                                  </a:rPr>
                                </m:ctrlPr>
                              </m:sSubSupPr>
                              <m:e>
                                <m:r>
                                  <a:rPr lang="en-US" sz="1800" i="1">
                                    <a:solidFill>
                                      <a:srgbClr val="103864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ora"/>
                                    <a:sym typeface="Sora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solidFill>
                                      <a:srgbClr val="103864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ora"/>
                                    <a:sym typeface="Sora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sz="1800" i="1">
                                    <a:solidFill>
                                      <a:srgbClr val="103864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ora"/>
                                    <a:sym typeface="Sora"/>
                                  </a:rPr>
                                  <m:t>2</m:t>
                                </m:r>
                              </m:sup>
                            </m:sSubSup>
                          </m:num>
                          <m:den>
                            <m:sSub>
                              <m:sSubPr>
                                <m:ctrlPr>
                                  <a:rPr lang="en-US" sz="1800" b="0" i="1" smtClean="0">
                                    <a:solidFill>
                                      <a:srgbClr val="103864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ora"/>
                                    <a:sym typeface="Sora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solidFill>
                                      <a:srgbClr val="103864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ora"/>
                                    <a:sym typeface="Sora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solidFill>
                                      <a:srgbClr val="103864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ora"/>
                                    <a:sym typeface="Sora"/>
                                  </a:rPr>
                                  <m:t>2</m:t>
                                </m:r>
                              </m:sub>
                            </m:sSub>
                          </m:den>
                        </m:f>
                      </m:e>
                    </m:rad>
                  </m:oMath>
                </a14:m>
                <a:r>
                  <a:rPr lang="en-US" sz="1800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 </a:t>
                </a:r>
                <a:r>
                  <a:rPr lang="en-US" sz="1800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Wingdings" panose="05000000000000000000" pitchFamily="2" charset="2"/>
                  </a:rPr>
                  <a:t>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rgbClr val="103864"/>
                            </a:solidFill>
                            <a:latin typeface="Cambria Math" panose="02040503050406030204" pitchFamily="18" charset="0"/>
                            <a:cs typeface="Sora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103864"/>
                            </a:solidFill>
                            <a:latin typeface="Cambria Math" panose="02040503050406030204" pitchFamily="18" charset="0"/>
                            <a:cs typeface="Sora"/>
                            <a:sym typeface="Wingdings" panose="05000000000000000000" pitchFamily="2" charset="2"/>
                          </a:rPr>
                          <m:t>𝑅𝑈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103864"/>
                            </a:solidFill>
                            <a:latin typeface="Cambria Math" panose="02040503050406030204" pitchFamily="18" charset="0"/>
                            <a:cs typeface="Sora"/>
                            <a:sym typeface="Wingdings" panose="05000000000000000000" pitchFamily="2" charset="2"/>
                          </a:rPr>
                          <m:t>𝑧</m:t>
                        </m:r>
                      </m:sub>
                    </m:sSub>
                    <m:r>
                      <a:rPr lang="en-US" sz="1800" b="0" i="1" smtClean="0">
                        <a:solidFill>
                          <a:srgbClr val="103864"/>
                        </a:solidFill>
                        <a:latin typeface="Cambria Math" panose="02040503050406030204" pitchFamily="18" charset="0"/>
                        <a:cs typeface="Sora"/>
                        <a:sym typeface="Wingdings" panose="05000000000000000000" pitchFamily="2" charset="2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solidFill>
                              <a:srgbClr val="103864"/>
                            </a:solidFill>
                            <a:latin typeface="Cambria Math" panose="02040503050406030204" pitchFamily="18" charset="0"/>
                            <a:cs typeface="Sora"/>
                            <a:sym typeface="Wingdings" panose="05000000000000000000" pitchFamily="2" charset="2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rgbClr val="103864"/>
                                </a:solidFill>
                                <a:latin typeface="Cambria Math" panose="02040503050406030204" pitchFamily="18" charset="0"/>
                                <a:cs typeface="Sora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rgbClr val="103864"/>
                                </a:solidFill>
                                <a:latin typeface="Cambria Math" panose="02040503050406030204" pitchFamily="18" charset="0"/>
                                <a:cs typeface="Sora"/>
                                <a:sym typeface="Wingdings" panose="05000000000000000000" pitchFamily="2" charset="2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rgbClr val="103864"/>
                                </a:solidFill>
                                <a:latin typeface="Cambria Math" panose="02040503050406030204" pitchFamily="18" charset="0"/>
                                <a:cs typeface="Sora"/>
                                <a:sym typeface="Wingdings" panose="05000000000000000000" pitchFamily="2" charset="2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solidFill>
                              <a:srgbClr val="103864"/>
                            </a:solidFill>
                            <a:latin typeface="Cambria Math" panose="02040503050406030204" pitchFamily="18" charset="0"/>
                            <a:cs typeface="Sora"/>
                            <a:sym typeface="Wingdings" panose="05000000000000000000" pitchFamily="2" charset="2"/>
                          </a:rPr>
                          <m:t>−</m:t>
                        </m:r>
                        <m:sSub>
                          <m:sSubPr>
                            <m:ctrlPr>
                              <a:rPr lang="en-US" sz="1800" i="1">
                                <a:solidFill>
                                  <a:srgbClr val="103864"/>
                                </a:solidFill>
                                <a:latin typeface="Cambria Math" panose="02040503050406030204" pitchFamily="18" charset="0"/>
                                <a:cs typeface="Sora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rgbClr val="103864"/>
                                </a:solidFill>
                                <a:latin typeface="Cambria Math" panose="02040503050406030204" pitchFamily="18" charset="0"/>
                                <a:cs typeface="Sora"/>
                                <a:sym typeface="Wingdings" panose="05000000000000000000" pitchFamily="2" charset="2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rgbClr val="103864"/>
                                </a:solidFill>
                                <a:latin typeface="Cambria Math" panose="02040503050406030204" pitchFamily="18" charset="0"/>
                                <a:cs typeface="Sora"/>
                                <a:sym typeface="Wingdings" panose="05000000000000000000" pitchFamily="2" charset="2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 smtClean="0">
                                <a:solidFill>
                                  <a:srgbClr val="10386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ora"/>
                                <a:sym typeface="Sora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rgbClr val="10386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ora"/>
                                <a:sym typeface="Sora"/>
                              </a:rPr>
                              <m:t>𝜎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rgbClr val="10386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ora"/>
                                <a:sym typeface="Sora"/>
                              </a:rPr>
                              <m:t>12</m:t>
                            </m:r>
                          </m:sub>
                        </m:sSub>
                      </m:den>
                    </m:f>
                  </m:oMath>
                </a14:m>
                <a:endParaRPr lang="en-US" sz="1800">
                  <a:solidFill>
                    <a:srgbClr val="103864"/>
                  </a:solidFill>
                  <a:latin typeface="Sora"/>
                  <a:ea typeface="Sora"/>
                  <a:cs typeface="Sora"/>
                  <a:sym typeface="Sora"/>
                </a:endParaRPr>
              </a:p>
              <a:p>
                <a:pPr lvl="0" algn="just" defTabSz="548640">
                  <a:buClr>
                    <a:srgbClr val="103864"/>
                  </a:buClr>
                  <a:buSzPts val="2000"/>
                </a:pPr>
                <a:r>
                  <a:rPr lang="en-US" sz="1800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rgbClr val="10386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ora"/>
                            <a:sym typeface="Sora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10386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ora"/>
                            <a:sym typeface="Sora"/>
                          </a:rPr>
                          <m:t>𝜎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10386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ora"/>
                            <a:sym typeface="Sora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solidFill>
                          <a:srgbClr val="10386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Sora"/>
                        <a:sym typeface="Sora"/>
                      </a:rPr>
                      <m:t>=11542</m:t>
                    </m:r>
                  </m:oMath>
                </a14:m>
                <a:r>
                  <a:rPr lang="en-US" sz="1800" b="0">
                    <a:solidFill>
                      <a:srgbClr val="103864"/>
                    </a:solidFill>
                    <a:ea typeface="Cambria Math" panose="02040503050406030204" pitchFamily="18" charset="0"/>
                    <a:cs typeface="Sora"/>
                    <a:sym typeface="Sora"/>
                  </a:rPr>
                  <a:t> dan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rgbClr val="10386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ora"/>
                            <a:sym typeface="Sora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10386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ora"/>
                            <a:sym typeface="Sora"/>
                          </a:rPr>
                          <m:t>𝜎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10386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ora"/>
                            <a:sym typeface="Sora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solidFill>
                          <a:srgbClr val="10386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Sora"/>
                        <a:sym typeface="Sora"/>
                      </a:rPr>
                      <m:t>=</m:t>
                    </m:r>
                    <m:r>
                      <a:rPr lang="en-US" sz="1800" b="0" i="1" smtClean="0">
                        <a:solidFill>
                          <a:srgbClr val="10386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Sora"/>
                        <a:sym typeface="Sora"/>
                      </a:rPr>
                      <m:t>5994</m:t>
                    </m:r>
                  </m:oMath>
                </a14:m>
                <a:r>
                  <a:rPr lang="en-US" sz="1800" b="0">
                    <a:solidFill>
                      <a:srgbClr val="103864"/>
                    </a:solidFill>
                    <a:ea typeface="Cambria Math" panose="02040503050406030204" pitchFamily="18" charset="0"/>
                    <a:cs typeface="Sora"/>
                    <a:sym typeface="Sora"/>
                  </a:rPr>
                  <a:t>                  n</a:t>
                </a:r>
                <a:r>
                  <a:rPr lang="en-US" sz="1800" b="0" baseline="-25000">
                    <a:solidFill>
                      <a:srgbClr val="103864"/>
                    </a:solidFill>
                    <a:ea typeface="Cambria Math" panose="02040503050406030204" pitchFamily="18" charset="0"/>
                    <a:cs typeface="Sora"/>
                    <a:sym typeface="Sora"/>
                  </a:rPr>
                  <a:t>1</a:t>
                </a:r>
                <a:r>
                  <a:rPr lang="en-US" sz="1800" b="0">
                    <a:solidFill>
                      <a:srgbClr val="103864"/>
                    </a:solidFill>
                    <a:ea typeface="Cambria Math" panose="02040503050406030204" pitchFamily="18" charset="0"/>
                    <a:cs typeface="Sora"/>
                    <a:sym typeface="Sora"/>
                  </a:rPr>
                  <a:t> = 274 dan n</a:t>
                </a:r>
                <a:r>
                  <a:rPr lang="en-US" sz="1800" b="0" baseline="-25000">
                    <a:solidFill>
                      <a:srgbClr val="103864"/>
                    </a:solidFill>
                    <a:ea typeface="Cambria Math" panose="02040503050406030204" pitchFamily="18" charset="0"/>
                    <a:cs typeface="Sora"/>
                    <a:sym typeface="Sora"/>
                  </a:rPr>
                  <a:t>2</a:t>
                </a:r>
                <a:r>
                  <a:rPr lang="en-US" sz="1800" b="0">
                    <a:solidFill>
                      <a:srgbClr val="103864"/>
                    </a:solidFill>
                    <a:ea typeface="Cambria Math" panose="02040503050406030204" pitchFamily="18" charset="0"/>
                    <a:cs typeface="Sora"/>
                    <a:sym typeface="Sora"/>
                  </a:rPr>
                  <a:t> = 1064                   </a:t>
                </a:r>
                <a:r>
                  <a:rPr lang="en-US" sz="1800">
                    <a:solidFill>
                      <a:srgbClr val="103864"/>
                    </a:solidFill>
                    <a:ea typeface="Cambria Math" panose="02040503050406030204" pitchFamily="18" charset="0"/>
                    <a:cs typeface="Sora"/>
                    <a:sym typeface="Sora"/>
                  </a:rPr>
                  <a:t>x</a:t>
                </a:r>
                <a:r>
                  <a:rPr lang="en-US" sz="1800" baseline="-25000">
                    <a:solidFill>
                      <a:srgbClr val="103864"/>
                    </a:solidFill>
                    <a:ea typeface="Cambria Math" panose="02040503050406030204" pitchFamily="18" charset="0"/>
                    <a:cs typeface="Sora"/>
                    <a:sym typeface="Sora"/>
                  </a:rPr>
                  <a:t>1 </a:t>
                </a:r>
                <a:r>
                  <a:rPr lang="en-US" sz="1800">
                    <a:solidFill>
                      <a:srgbClr val="103864"/>
                    </a:solidFill>
                    <a:ea typeface="Cambria Math" panose="02040503050406030204" pitchFamily="18" charset="0"/>
                    <a:cs typeface="Sora"/>
                    <a:sym typeface="Sora"/>
                  </a:rPr>
                  <a:t>= 32050 dan x</a:t>
                </a:r>
                <a:r>
                  <a:rPr lang="en-US" sz="1800" baseline="-25000">
                    <a:solidFill>
                      <a:srgbClr val="103864"/>
                    </a:solidFill>
                    <a:ea typeface="Cambria Math" panose="02040503050406030204" pitchFamily="18" charset="0"/>
                    <a:cs typeface="Sora"/>
                    <a:sym typeface="Sora"/>
                  </a:rPr>
                  <a:t>2 </a:t>
                </a:r>
                <a:r>
                  <a:rPr lang="en-US" sz="1800">
                    <a:solidFill>
                      <a:srgbClr val="103864"/>
                    </a:solidFill>
                    <a:ea typeface="Cambria Math" panose="02040503050406030204" pitchFamily="18" charset="0"/>
                    <a:cs typeface="Sora"/>
                    <a:sym typeface="Sora"/>
                  </a:rPr>
                  <a:t>= 8434</a:t>
                </a:r>
              </a:p>
              <a:p>
                <a:pPr marL="520700" lvl="0" indent="-520700" algn="just" defTabSz="548640">
                  <a:buClr>
                    <a:srgbClr val="103864"/>
                  </a:buClr>
                  <a:buSzPts val="2000"/>
                </a:pPr>
                <a:r>
                  <a:rPr lang="en-US" sz="1800">
                    <a:solidFill>
                      <a:srgbClr val="103864"/>
                    </a:solidFill>
                    <a:ea typeface="Cambria Math" panose="02040503050406030204" pitchFamily="18" charset="0"/>
                    <a:cs typeface="Sora"/>
                    <a:sym typeface="Sora"/>
                  </a:rPr>
                  <a:t>7.	Rasio uji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rgbClr val="10386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ora"/>
                            <a:sym typeface="Sora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10386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ora"/>
                            <a:sym typeface="Sora"/>
                          </a:rPr>
                          <m:t>𝜎</m:t>
                        </m:r>
                      </m:e>
                      <m:sub>
                        <m:r>
                          <a:rPr lang="en-US" sz="1800" i="1">
                            <a:solidFill>
                              <a:srgbClr val="10386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ora"/>
                            <a:sym typeface="Sora"/>
                          </a:rPr>
                          <m:t>12</m:t>
                        </m:r>
                      </m:sub>
                    </m:sSub>
                    <m:r>
                      <a:rPr lang="en-US" sz="1800" b="0" i="1" smtClean="0">
                        <a:solidFill>
                          <a:srgbClr val="10386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Sora"/>
                        <a:sym typeface="Sora"/>
                      </a:rPr>
                      <m:t>=721,08</m:t>
                    </m:r>
                  </m:oMath>
                </a14:m>
                <a:r>
                  <a:rPr lang="en-US" sz="1800" b="0">
                    <a:solidFill>
                      <a:srgbClr val="103864"/>
                    </a:solidFill>
                    <a:ea typeface="Cambria Math" panose="02040503050406030204" pitchFamily="18" charset="0"/>
                    <a:cs typeface="Sora"/>
                    <a:sym typeface="Sora"/>
                  </a:rPr>
                  <a:t> </a:t>
                </a:r>
                <a:r>
                  <a:rPr lang="en-US" sz="1800" b="0">
                    <a:solidFill>
                      <a:srgbClr val="103864"/>
                    </a:solidFill>
                    <a:ea typeface="Cambria Math" panose="02040503050406030204" pitchFamily="18" charset="0"/>
                    <a:cs typeface="Sora"/>
                    <a:sym typeface="Wingdings" panose="05000000000000000000" pitchFamily="2" charset="2"/>
                  </a:rPr>
                  <a:t>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rgbClr val="103864"/>
                            </a:solidFill>
                            <a:latin typeface="Cambria Math" panose="02040503050406030204" pitchFamily="18" charset="0"/>
                            <a:cs typeface="Sora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103864"/>
                            </a:solidFill>
                            <a:latin typeface="Cambria Math" panose="02040503050406030204" pitchFamily="18" charset="0"/>
                            <a:cs typeface="Sora"/>
                            <a:sym typeface="Wingdings" panose="05000000000000000000" pitchFamily="2" charset="2"/>
                          </a:rPr>
                          <m:t>𝑅𝑈</m:t>
                        </m:r>
                      </m:e>
                      <m:sub>
                        <m:r>
                          <a:rPr lang="en-US" sz="1800" i="1">
                            <a:solidFill>
                              <a:srgbClr val="103864"/>
                            </a:solidFill>
                            <a:latin typeface="Cambria Math" panose="02040503050406030204" pitchFamily="18" charset="0"/>
                            <a:cs typeface="Sora"/>
                            <a:sym typeface="Wingdings" panose="05000000000000000000" pitchFamily="2" charset="2"/>
                          </a:rPr>
                          <m:t>𝑧</m:t>
                        </m:r>
                      </m:sub>
                    </m:sSub>
                  </m:oMath>
                </a14:m>
                <a:r>
                  <a:rPr lang="en-US" sz="1800" b="0">
                    <a:solidFill>
                      <a:srgbClr val="103864"/>
                    </a:solidFill>
                    <a:ea typeface="Cambria Math" panose="02040503050406030204" pitchFamily="18" charset="0"/>
                    <a:cs typeface="Sora"/>
                    <a:sym typeface="Sora"/>
                  </a:rPr>
                  <a:t> = 32,75 maka terima H</a:t>
                </a:r>
                <a:r>
                  <a:rPr lang="en-US" sz="1800" b="0" baseline="-25000">
                    <a:solidFill>
                      <a:srgbClr val="103864"/>
                    </a:solidFill>
                    <a:ea typeface="Cambria Math" panose="02040503050406030204" pitchFamily="18" charset="0"/>
                    <a:cs typeface="Sora"/>
                    <a:sym typeface="Sora"/>
                  </a:rPr>
                  <a:t>1</a:t>
                </a:r>
                <a:r>
                  <a:rPr lang="en-US" sz="1800" b="0">
                    <a:solidFill>
                      <a:srgbClr val="103864"/>
                    </a:solidFill>
                    <a:ea typeface="Cambria Math" panose="02040503050406030204" pitchFamily="18" charset="0"/>
                    <a:cs typeface="Sora"/>
                    <a:sym typeface="Sora"/>
                  </a:rPr>
                  <a:t> yaitu </a:t>
                </a:r>
                <a:r>
                  <a:rPr lang="en-US" sz="1800" b="1">
                    <a:solidFill>
                      <a:srgbClr val="103864"/>
                    </a:solidFill>
                    <a:ea typeface="Cambria Math" panose="02040503050406030204" pitchFamily="18" charset="0"/>
                    <a:cs typeface="Sora"/>
                    <a:sym typeface="Sora"/>
                  </a:rPr>
                  <a:t>tagihan kesehatan perokok lebih besar dibandingkan non perokok</a:t>
                </a:r>
              </a:p>
            </p:txBody>
          </p:sp>
        </mc:Choice>
        <mc:Fallback xmlns="">
          <p:sp>
            <p:nvSpPr>
              <p:cNvPr id="354" name="Google Shape;354;g142ad2f6649_0_1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515" y="1584375"/>
                <a:ext cx="11388900" cy="4533958"/>
              </a:xfrm>
              <a:prstGeom prst="rect">
                <a:avLst/>
              </a:prstGeom>
              <a:blipFill>
                <a:blip r:embed="rId3"/>
                <a:stretch>
                  <a:fillRect l="-642" t="-672" r="-428" b="-121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142ad2f6649_0_129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/>
              <a:t>BMI &gt; 25 charges are higher than BMI &lt; 25</a:t>
            </a: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4" name="Google Shape;354;g142ad2f6649_0_129"/>
              <p:cNvSpPr txBox="1"/>
              <p:nvPr/>
            </p:nvSpPr>
            <p:spPr>
              <a:xfrm>
                <a:off x="401515" y="1584375"/>
                <a:ext cx="11388900" cy="45339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101600" lvl="0" algn="l" rtl="0">
                  <a:spcBef>
                    <a:spcPts val="0"/>
                  </a:spcBef>
                  <a:spcAft>
                    <a:spcPts val="0"/>
                  </a:spcAft>
                  <a:buClr>
                    <a:srgbClr val="103864"/>
                  </a:buClr>
                  <a:buSzPts val="2000"/>
                </a:pPr>
                <a:r>
                  <a:rPr lang="en-US" sz="1800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Uji hipotesis dilakukan dengan langkah-langkah sebagai berikut:</a:t>
                </a:r>
              </a:p>
              <a:p>
                <a:pPr marL="101600" lvl="0" algn="l" defTabSz="548640" rtl="0">
                  <a:spcBef>
                    <a:spcPts val="0"/>
                  </a:spcBef>
                  <a:spcAft>
                    <a:spcPts val="0"/>
                  </a:spcAft>
                  <a:buClr>
                    <a:srgbClr val="103864"/>
                  </a:buClr>
                  <a:buSzPts val="2000"/>
                </a:pPr>
                <a:r>
                  <a:rPr lang="en-US" sz="1800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1.	Hipotesis :</a:t>
                </a:r>
              </a:p>
              <a:p>
                <a:pPr marL="914400" lvl="0" indent="-341313" defTabSz="548640">
                  <a:buClr>
                    <a:srgbClr val="103864"/>
                  </a:buClr>
                  <a:buSzPts val="2000"/>
                  <a:buFont typeface="Arial" panose="020B0604020202020204" pitchFamily="34" charset="0"/>
                  <a:buChar char="•"/>
                </a:pPr>
                <a:r>
                  <a:rPr lang="en-US" sz="1800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H</a:t>
                </a:r>
                <a:r>
                  <a:rPr lang="en-US" sz="1800" baseline="-25000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o</a:t>
                </a:r>
                <a:r>
                  <a:rPr lang="en-US" sz="1800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	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rgbClr val="103864"/>
                            </a:solidFill>
                            <a:latin typeface="Cambria Math" panose="02040503050406030204" pitchFamily="18" charset="0"/>
                            <a:cs typeface="Sora"/>
                            <a:sym typeface="Sora"/>
                          </a:rPr>
                        </m:ctrlPr>
                      </m:sSubPr>
                      <m:e>
                        <m:r>
                          <a:rPr lang="en-US" sz="1800" i="1" smtClean="0">
                            <a:solidFill>
                              <a:srgbClr val="10386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ora"/>
                            <a:sym typeface="Sora"/>
                          </a:rPr>
                          <m:t>𝜇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103864"/>
                            </a:solidFill>
                            <a:latin typeface="Cambria Math" panose="02040503050406030204" pitchFamily="18" charset="0"/>
                            <a:cs typeface="Sora"/>
                            <a:sym typeface="Sora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solidFill>
                          <a:srgbClr val="103864"/>
                        </a:solidFill>
                        <a:latin typeface="Cambria Math" panose="02040503050406030204" pitchFamily="18" charset="0"/>
                        <a:cs typeface="Sora"/>
                        <a:sym typeface="Sora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solidFill>
                              <a:srgbClr val="103864"/>
                            </a:solidFill>
                            <a:latin typeface="Cambria Math" panose="02040503050406030204" pitchFamily="18" charset="0"/>
                            <a:cs typeface="Sora"/>
                            <a:sym typeface="Sora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10386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ora"/>
                            <a:sym typeface="Sora"/>
                          </a:rPr>
                          <m:t>𝜇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10386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ora"/>
                            <a:sym typeface="Sora"/>
                          </a:rPr>
                          <m:t>2</m:t>
                        </m:r>
                      </m:sub>
                    </m:sSub>
                  </m:oMath>
                </a14:m>
                <a:endParaRPr lang="en-US" sz="1800">
                  <a:solidFill>
                    <a:srgbClr val="103864"/>
                  </a:solidFill>
                  <a:latin typeface="Sora"/>
                  <a:ea typeface="Sora"/>
                  <a:cs typeface="Sora"/>
                  <a:sym typeface="Sora"/>
                </a:endParaRPr>
              </a:p>
              <a:p>
                <a:pPr marL="914400" lvl="0" indent="-341313" defTabSz="548640">
                  <a:buClr>
                    <a:srgbClr val="103864"/>
                  </a:buClr>
                  <a:buSzPts val="2000"/>
                  <a:buFont typeface="Arial" panose="020B0604020202020204" pitchFamily="34" charset="0"/>
                  <a:buChar char="•"/>
                </a:pPr>
                <a:r>
                  <a:rPr lang="en-US" sz="1800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H</a:t>
                </a:r>
                <a:r>
                  <a:rPr lang="en-US" sz="1800" baseline="-25000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1</a:t>
                </a:r>
                <a:r>
                  <a:rPr lang="en-US" sz="1800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	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rgbClr val="103864"/>
                            </a:solidFill>
                            <a:latin typeface="Cambria Math" panose="02040503050406030204" pitchFamily="18" charset="0"/>
                            <a:cs typeface="Sora"/>
                            <a:sym typeface="Sora"/>
                          </a:rPr>
                        </m:ctrlPr>
                      </m:sSubPr>
                      <m:e>
                        <m:r>
                          <a:rPr lang="en-US" sz="1800" i="1" smtClean="0">
                            <a:solidFill>
                              <a:srgbClr val="10386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ora"/>
                            <a:sym typeface="Sora"/>
                          </a:rPr>
                          <m:t>𝜇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103864"/>
                            </a:solidFill>
                            <a:latin typeface="Cambria Math" panose="02040503050406030204" pitchFamily="18" charset="0"/>
                            <a:cs typeface="Sora"/>
                            <a:sym typeface="Sora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solidFill>
                          <a:srgbClr val="103864"/>
                        </a:solidFill>
                        <a:latin typeface="Cambria Math" panose="02040503050406030204" pitchFamily="18" charset="0"/>
                        <a:cs typeface="Sora"/>
                        <a:sym typeface="Sora"/>
                      </a:rPr>
                      <m:t>&gt;</m:t>
                    </m:r>
                    <m:sSub>
                      <m:sSubPr>
                        <m:ctrlPr>
                          <a:rPr lang="en-US" sz="1800" i="1">
                            <a:solidFill>
                              <a:srgbClr val="103864"/>
                            </a:solidFill>
                            <a:latin typeface="Cambria Math" panose="02040503050406030204" pitchFamily="18" charset="0"/>
                            <a:cs typeface="Sora"/>
                            <a:sym typeface="Sora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10386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ora"/>
                            <a:sym typeface="Sora"/>
                          </a:rPr>
                          <m:t>𝜇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10386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ora"/>
                            <a:sym typeface="Sora"/>
                          </a:rPr>
                          <m:t>2</m:t>
                        </m:r>
                      </m:sub>
                    </m:sSub>
                  </m:oMath>
                </a14:m>
                <a:endParaRPr lang="en-US" sz="1800">
                  <a:solidFill>
                    <a:srgbClr val="103864"/>
                  </a:solidFill>
                  <a:latin typeface="Sora"/>
                  <a:ea typeface="Sora"/>
                  <a:cs typeface="Sora"/>
                  <a:sym typeface="Sora"/>
                </a:endParaRPr>
              </a:p>
              <a:p>
                <a:pPr marL="914400" lvl="0" indent="-341313" defTabSz="548640">
                  <a:buClr>
                    <a:srgbClr val="103864"/>
                  </a:buClr>
                  <a:buSzPts val="2000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rgbClr val="103864"/>
                            </a:solidFill>
                            <a:latin typeface="Cambria Math" panose="02040503050406030204" pitchFamily="18" charset="0"/>
                            <a:cs typeface="Sora"/>
                            <a:sym typeface="Sora"/>
                          </a:rPr>
                        </m:ctrlPr>
                      </m:sSubPr>
                      <m:e>
                        <m:r>
                          <a:rPr lang="en-US" sz="1800" i="1" smtClean="0">
                            <a:solidFill>
                              <a:srgbClr val="10386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ora"/>
                            <a:sym typeface="Sora"/>
                          </a:rPr>
                          <m:t>𝜇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103864"/>
                            </a:solidFill>
                            <a:latin typeface="Cambria Math" panose="02040503050406030204" pitchFamily="18" charset="0"/>
                            <a:cs typeface="Sora"/>
                            <a:sym typeface="Sora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 = tagihan kesehatan BMI &gt; 25</a:t>
                </a:r>
              </a:p>
              <a:p>
                <a:pPr marL="914400" lvl="0" indent="-341313" defTabSz="548640">
                  <a:buClr>
                    <a:srgbClr val="103864"/>
                  </a:buClr>
                  <a:buSzPts val="2000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rgbClr val="103864"/>
                            </a:solidFill>
                            <a:latin typeface="Cambria Math" panose="02040503050406030204" pitchFamily="18" charset="0"/>
                            <a:cs typeface="Sora"/>
                            <a:sym typeface="Sora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10386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ora"/>
                            <a:sym typeface="Sora"/>
                          </a:rPr>
                          <m:t>𝜇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10386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ora"/>
                            <a:sym typeface="Sora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 = tagihan kesehatan BMI &lt; 25</a:t>
                </a:r>
              </a:p>
              <a:p>
                <a:pPr marL="508000" lvl="0" indent="-508000" algn="just" defTabSz="548640">
                  <a:buClr>
                    <a:srgbClr val="103864"/>
                  </a:buClr>
                  <a:buSzPts val="2000"/>
                  <a:buAutoNum type="arabicPeriod" startAt="2"/>
                </a:pPr>
                <a:r>
                  <a:rPr lang="en-US" sz="1800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Aturan keputusan </a:t>
                </a:r>
                <a:r>
                  <a:rPr lang="en-US" sz="1800" b="1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alpha = 0,05</a:t>
                </a:r>
              </a:p>
              <a:p>
                <a:pPr marL="508000" lvl="0" indent="-508000" algn="just" defTabSz="548640">
                  <a:buClr>
                    <a:srgbClr val="103864"/>
                  </a:buClr>
                  <a:buSzPts val="2000"/>
                  <a:buAutoNum type="arabicPeriod" startAt="2"/>
                </a:pPr>
                <a:r>
                  <a:rPr lang="en-US" sz="1800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Menggunakan </a:t>
                </a:r>
                <a:r>
                  <a:rPr lang="en-US" sz="1800" b="1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distribusi z </a:t>
                </a:r>
                <a:r>
                  <a:rPr lang="en-US" sz="1800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karena ukuran sampel lebih dari 30</a:t>
                </a:r>
              </a:p>
              <a:p>
                <a:pPr marL="508000" lvl="0" indent="-508000" algn="just" defTabSz="548640">
                  <a:buClr>
                    <a:srgbClr val="103864"/>
                  </a:buClr>
                  <a:buSzPts val="2000"/>
                  <a:buAutoNum type="arabicPeriod" startAt="2"/>
                </a:pPr>
                <a:r>
                  <a:rPr lang="en-US" sz="1800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Batas-batas daerah penolakan/batas kritis uji dua ujung : alpha = 0,05 </a:t>
                </a:r>
                <a:r>
                  <a:rPr lang="en-US" sz="1800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Wingdings" panose="05000000000000000000" pitchFamily="2" charset="2"/>
                  </a:rPr>
                  <a:t></a:t>
                </a:r>
                <a:r>
                  <a:rPr lang="en-US" sz="1800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 alpha/2 = 0,025. Dari tabel z, batas kritis adalah z</a:t>
                </a:r>
                <a:r>
                  <a:rPr lang="en-US" sz="1800" baseline="-25000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0,025</a:t>
                </a:r>
                <a:r>
                  <a:rPr lang="en-US" sz="1800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 = </a:t>
                </a:r>
                <a:r>
                  <a:rPr lang="en-US" sz="1800" u="sng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+</a:t>
                </a:r>
                <a:r>
                  <a:rPr lang="en-US" sz="1800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 1,96</a:t>
                </a:r>
              </a:p>
              <a:p>
                <a:pPr marL="508000" lvl="0" indent="-508000" algn="just" defTabSz="548640">
                  <a:buClr>
                    <a:srgbClr val="103864"/>
                  </a:buClr>
                  <a:buSzPts val="2000"/>
                  <a:buAutoNum type="arabicPeriod" startAt="2"/>
                </a:pPr>
                <a:r>
                  <a:rPr lang="en-US" sz="1800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Tolak H</a:t>
                </a:r>
                <a:r>
                  <a:rPr lang="en-US" sz="1800" baseline="-25000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O</a:t>
                </a:r>
                <a:r>
                  <a:rPr lang="en-US" sz="1800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 dan terima H</a:t>
                </a:r>
                <a:r>
                  <a:rPr lang="en-US" sz="1800" baseline="-25000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1</a:t>
                </a:r>
                <a:r>
                  <a:rPr lang="en-US" sz="1800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 jika RU</a:t>
                </a:r>
                <a:r>
                  <a:rPr lang="en-US" sz="1800" baseline="-25000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Z</a:t>
                </a:r>
                <a:r>
                  <a:rPr lang="en-US" sz="1800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 &lt; -1,96 atau RU</a:t>
                </a:r>
                <a:r>
                  <a:rPr lang="en-US" sz="1800" baseline="-25000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Z</a:t>
                </a:r>
                <a:r>
                  <a:rPr lang="en-US" sz="1800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 &gt; +1,96 jika tidak demikian terima H</a:t>
                </a:r>
                <a:r>
                  <a:rPr lang="en-US" sz="1800" baseline="-25000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o</a:t>
                </a:r>
                <a:endParaRPr lang="en-US" sz="1800">
                  <a:solidFill>
                    <a:srgbClr val="103864"/>
                  </a:solidFill>
                  <a:latin typeface="Sora"/>
                  <a:ea typeface="Sora"/>
                  <a:cs typeface="Sora"/>
                  <a:sym typeface="Sora"/>
                </a:endParaRPr>
              </a:p>
              <a:p>
                <a:pPr marL="508000" lvl="0" indent="-508000" algn="just" defTabSz="548640">
                  <a:buClr>
                    <a:srgbClr val="103864"/>
                  </a:buClr>
                  <a:buSzPts val="2000"/>
                  <a:buAutoNum type="arabicPeriod" startAt="2"/>
                </a:pPr>
                <a:r>
                  <a:rPr lang="en-US" sz="1800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Rasio uji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rgbClr val="10386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ora"/>
                            <a:sym typeface="Sora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10386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ora"/>
                            <a:sym typeface="Sora"/>
                          </a:rPr>
                          <m:t>𝜎</m:t>
                        </m:r>
                      </m:e>
                      <m:sub>
                        <m:r>
                          <a:rPr lang="en-US" sz="1800" i="1">
                            <a:solidFill>
                              <a:srgbClr val="10386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ora"/>
                            <a:sym typeface="Sora"/>
                          </a:rPr>
                          <m:t>12</m:t>
                        </m:r>
                      </m:sub>
                    </m:sSub>
                    <m:r>
                      <a:rPr lang="en-US" sz="1800" b="0" i="1" smtClean="0">
                        <a:solidFill>
                          <a:srgbClr val="10386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Sora"/>
                        <a:sym typeface="Sora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1800" b="0" i="1" smtClean="0">
                            <a:solidFill>
                              <a:srgbClr val="10386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ora"/>
                            <a:sym typeface="Sora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sz="1800" b="0" i="1" smtClean="0">
                                <a:solidFill>
                                  <a:srgbClr val="10386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ora"/>
                                <a:sym typeface="Sora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lang="en-US" sz="1800" b="0" i="1" smtClean="0">
                                    <a:solidFill>
                                      <a:srgbClr val="103864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ora"/>
                                    <a:sym typeface="Sora"/>
                                  </a:rPr>
                                </m:ctrlPr>
                              </m:sSubSupPr>
                              <m:e>
                                <m:r>
                                  <a:rPr lang="en-US" sz="1800" b="0" i="1" smtClean="0">
                                    <a:solidFill>
                                      <a:srgbClr val="103864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ora"/>
                                    <a:sym typeface="Sora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solidFill>
                                      <a:srgbClr val="103864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ora"/>
                                    <a:sym typeface="Sora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sz="1800" b="0" i="1" smtClean="0">
                                    <a:solidFill>
                                      <a:srgbClr val="103864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ora"/>
                                    <a:sym typeface="Sora"/>
                                  </a:rPr>
                                  <m:t>2</m:t>
                                </m:r>
                              </m:sup>
                            </m:sSubSup>
                          </m:num>
                          <m:den>
                            <m:sSub>
                              <m:sSubPr>
                                <m:ctrlPr>
                                  <a:rPr lang="en-US" sz="1800" b="0" i="1" smtClean="0">
                                    <a:solidFill>
                                      <a:srgbClr val="103864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ora"/>
                                    <a:sym typeface="Sora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solidFill>
                                      <a:srgbClr val="103864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ora"/>
                                    <a:sym typeface="Sora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solidFill>
                                      <a:srgbClr val="103864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ora"/>
                                    <a:sym typeface="Sora"/>
                                  </a:rPr>
                                  <m:t>1</m:t>
                                </m:r>
                              </m:sub>
                            </m:sSub>
                          </m:den>
                        </m:f>
                        <m:r>
                          <a:rPr lang="en-US" sz="1800" b="0" i="1" smtClean="0">
                            <a:solidFill>
                              <a:srgbClr val="10386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ora"/>
                            <a:sym typeface="Sora"/>
                          </a:rPr>
                          <m:t>+</m:t>
                        </m:r>
                        <m:f>
                          <m:fPr>
                            <m:ctrlPr>
                              <a:rPr lang="en-US" sz="1800" b="0" i="1" smtClean="0">
                                <a:solidFill>
                                  <a:srgbClr val="10386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ora"/>
                                <a:sym typeface="Sora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lang="en-US" sz="1800" i="1">
                                    <a:solidFill>
                                      <a:srgbClr val="103864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ora"/>
                                    <a:sym typeface="Sora"/>
                                  </a:rPr>
                                </m:ctrlPr>
                              </m:sSubSupPr>
                              <m:e>
                                <m:r>
                                  <a:rPr lang="en-US" sz="1800" i="1">
                                    <a:solidFill>
                                      <a:srgbClr val="103864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ora"/>
                                    <a:sym typeface="Sora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solidFill>
                                      <a:srgbClr val="103864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ora"/>
                                    <a:sym typeface="Sora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sz="1800" i="1">
                                    <a:solidFill>
                                      <a:srgbClr val="103864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ora"/>
                                    <a:sym typeface="Sora"/>
                                  </a:rPr>
                                  <m:t>2</m:t>
                                </m:r>
                              </m:sup>
                            </m:sSubSup>
                          </m:num>
                          <m:den>
                            <m:sSub>
                              <m:sSubPr>
                                <m:ctrlPr>
                                  <a:rPr lang="en-US" sz="1800" b="0" i="1" smtClean="0">
                                    <a:solidFill>
                                      <a:srgbClr val="103864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ora"/>
                                    <a:sym typeface="Sora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solidFill>
                                      <a:srgbClr val="103864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ora"/>
                                    <a:sym typeface="Sora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solidFill>
                                      <a:srgbClr val="103864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ora"/>
                                    <a:sym typeface="Sora"/>
                                  </a:rPr>
                                  <m:t>2</m:t>
                                </m:r>
                              </m:sub>
                            </m:sSub>
                          </m:den>
                        </m:f>
                      </m:e>
                    </m:rad>
                  </m:oMath>
                </a14:m>
                <a:r>
                  <a:rPr lang="en-US" sz="1800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 </a:t>
                </a:r>
                <a:r>
                  <a:rPr lang="en-US" sz="1800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Wingdings" panose="05000000000000000000" pitchFamily="2" charset="2"/>
                  </a:rPr>
                  <a:t>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rgbClr val="103864"/>
                            </a:solidFill>
                            <a:latin typeface="Cambria Math" panose="02040503050406030204" pitchFamily="18" charset="0"/>
                            <a:cs typeface="Sora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103864"/>
                            </a:solidFill>
                            <a:latin typeface="Cambria Math" panose="02040503050406030204" pitchFamily="18" charset="0"/>
                            <a:cs typeface="Sora"/>
                            <a:sym typeface="Wingdings" panose="05000000000000000000" pitchFamily="2" charset="2"/>
                          </a:rPr>
                          <m:t>𝑅𝑈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103864"/>
                            </a:solidFill>
                            <a:latin typeface="Cambria Math" panose="02040503050406030204" pitchFamily="18" charset="0"/>
                            <a:cs typeface="Sora"/>
                            <a:sym typeface="Wingdings" panose="05000000000000000000" pitchFamily="2" charset="2"/>
                          </a:rPr>
                          <m:t>𝑧</m:t>
                        </m:r>
                      </m:sub>
                    </m:sSub>
                    <m:r>
                      <a:rPr lang="en-US" sz="1800" b="0" i="1" smtClean="0">
                        <a:solidFill>
                          <a:srgbClr val="103864"/>
                        </a:solidFill>
                        <a:latin typeface="Cambria Math" panose="02040503050406030204" pitchFamily="18" charset="0"/>
                        <a:cs typeface="Sora"/>
                        <a:sym typeface="Wingdings" panose="05000000000000000000" pitchFamily="2" charset="2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solidFill>
                              <a:srgbClr val="103864"/>
                            </a:solidFill>
                            <a:latin typeface="Cambria Math" panose="02040503050406030204" pitchFamily="18" charset="0"/>
                            <a:cs typeface="Sora"/>
                            <a:sym typeface="Wingdings" panose="05000000000000000000" pitchFamily="2" charset="2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rgbClr val="103864"/>
                                </a:solidFill>
                                <a:latin typeface="Cambria Math" panose="02040503050406030204" pitchFamily="18" charset="0"/>
                                <a:cs typeface="Sora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rgbClr val="103864"/>
                                </a:solidFill>
                                <a:latin typeface="Cambria Math" panose="02040503050406030204" pitchFamily="18" charset="0"/>
                                <a:cs typeface="Sora"/>
                                <a:sym typeface="Wingdings" panose="05000000000000000000" pitchFamily="2" charset="2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rgbClr val="103864"/>
                                </a:solidFill>
                                <a:latin typeface="Cambria Math" panose="02040503050406030204" pitchFamily="18" charset="0"/>
                                <a:cs typeface="Sora"/>
                                <a:sym typeface="Wingdings" panose="05000000000000000000" pitchFamily="2" charset="2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solidFill>
                              <a:srgbClr val="103864"/>
                            </a:solidFill>
                            <a:latin typeface="Cambria Math" panose="02040503050406030204" pitchFamily="18" charset="0"/>
                            <a:cs typeface="Sora"/>
                            <a:sym typeface="Wingdings" panose="05000000000000000000" pitchFamily="2" charset="2"/>
                          </a:rPr>
                          <m:t>−</m:t>
                        </m:r>
                        <m:sSub>
                          <m:sSubPr>
                            <m:ctrlPr>
                              <a:rPr lang="en-US" sz="1800" i="1">
                                <a:solidFill>
                                  <a:srgbClr val="103864"/>
                                </a:solidFill>
                                <a:latin typeface="Cambria Math" panose="02040503050406030204" pitchFamily="18" charset="0"/>
                                <a:cs typeface="Sora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rgbClr val="103864"/>
                                </a:solidFill>
                                <a:latin typeface="Cambria Math" panose="02040503050406030204" pitchFamily="18" charset="0"/>
                                <a:cs typeface="Sora"/>
                                <a:sym typeface="Wingdings" panose="05000000000000000000" pitchFamily="2" charset="2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rgbClr val="103864"/>
                                </a:solidFill>
                                <a:latin typeface="Cambria Math" panose="02040503050406030204" pitchFamily="18" charset="0"/>
                                <a:cs typeface="Sora"/>
                                <a:sym typeface="Wingdings" panose="05000000000000000000" pitchFamily="2" charset="2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 smtClean="0">
                                <a:solidFill>
                                  <a:srgbClr val="10386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ora"/>
                                <a:sym typeface="Sora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rgbClr val="10386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ora"/>
                                <a:sym typeface="Sora"/>
                              </a:rPr>
                              <m:t>𝜎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rgbClr val="10386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ora"/>
                                <a:sym typeface="Sora"/>
                              </a:rPr>
                              <m:t>12</m:t>
                            </m:r>
                          </m:sub>
                        </m:sSub>
                      </m:den>
                    </m:f>
                  </m:oMath>
                </a14:m>
                <a:endParaRPr lang="en-US" sz="1800">
                  <a:solidFill>
                    <a:srgbClr val="103864"/>
                  </a:solidFill>
                  <a:latin typeface="Sora"/>
                  <a:ea typeface="Sora"/>
                  <a:cs typeface="Sora"/>
                  <a:sym typeface="Sora"/>
                </a:endParaRPr>
              </a:p>
              <a:p>
                <a:pPr lvl="0" algn="just" defTabSz="548640">
                  <a:buClr>
                    <a:srgbClr val="103864"/>
                  </a:buClr>
                  <a:buSzPts val="2000"/>
                </a:pPr>
                <a:r>
                  <a:rPr lang="en-US" sz="1800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rgbClr val="10386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ora"/>
                            <a:sym typeface="Sora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10386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ora"/>
                            <a:sym typeface="Sora"/>
                          </a:rPr>
                          <m:t>𝜎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10386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ora"/>
                            <a:sym typeface="Sora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solidFill>
                          <a:srgbClr val="10386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Sora"/>
                        <a:sym typeface="Sora"/>
                      </a:rPr>
                      <m:t>=12824</m:t>
                    </m:r>
                  </m:oMath>
                </a14:m>
                <a:r>
                  <a:rPr lang="en-US" sz="1800" b="0">
                    <a:solidFill>
                      <a:srgbClr val="103864"/>
                    </a:solidFill>
                    <a:ea typeface="Cambria Math" panose="02040503050406030204" pitchFamily="18" charset="0"/>
                    <a:cs typeface="Sora"/>
                    <a:sym typeface="Sora"/>
                  </a:rPr>
                  <a:t> dan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rgbClr val="10386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ora"/>
                            <a:sym typeface="Sora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10386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ora"/>
                            <a:sym typeface="Sora"/>
                          </a:rPr>
                          <m:t>𝜎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10386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ora"/>
                            <a:sym typeface="Sora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solidFill>
                          <a:srgbClr val="10386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Sora"/>
                        <a:sym typeface="Sora"/>
                      </a:rPr>
                      <m:t>=</m:t>
                    </m:r>
                    <m:r>
                      <a:rPr lang="en-US" sz="1800" b="0" i="1" smtClean="0">
                        <a:solidFill>
                          <a:srgbClr val="10386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Sora"/>
                        <a:sym typeface="Sora"/>
                      </a:rPr>
                      <m:t>7494</m:t>
                    </m:r>
                  </m:oMath>
                </a14:m>
                <a:r>
                  <a:rPr lang="en-US" sz="1800" b="0">
                    <a:solidFill>
                      <a:srgbClr val="103864"/>
                    </a:solidFill>
                    <a:ea typeface="Cambria Math" panose="02040503050406030204" pitchFamily="18" charset="0"/>
                    <a:cs typeface="Sora"/>
                    <a:sym typeface="Sora"/>
                  </a:rPr>
                  <a:t>                  n</a:t>
                </a:r>
                <a:r>
                  <a:rPr lang="en-US" sz="1800" b="0" baseline="-25000">
                    <a:solidFill>
                      <a:srgbClr val="103864"/>
                    </a:solidFill>
                    <a:ea typeface="Cambria Math" panose="02040503050406030204" pitchFamily="18" charset="0"/>
                    <a:cs typeface="Sora"/>
                    <a:sym typeface="Sora"/>
                  </a:rPr>
                  <a:t>1</a:t>
                </a:r>
                <a:r>
                  <a:rPr lang="en-US" sz="1800" b="0">
                    <a:solidFill>
                      <a:srgbClr val="103864"/>
                    </a:solidFill>
                    <a:ea typeface="Cambria Math" panose="02040503050406030204" pitchFamily="18" charset="0"/>
                    <a:cs typeface="Sora"/>
                    <a:sym typeface="Sora"/>
                  </a:rPr>
                  <a:t> = 1093 dan n</a:t>
                </a:r>
                <a:r>
                  <a:rPr lang="en-US" sz="1800" b="0" baseline="-25000">
                    <a:solidFill>
                      <a:srgbClr val="103864"/>
                    </a:solidFill>
                    <a:ea typeface="Cambria Math" panose="02040503050406030204" pitchFamily="18" charset="0"/>
                    <a:cs typeface="Sora"/>
                    <a:sym typeface="Sora"/>
                  </a:rPr>
                  <a:t>2</a:t>
                </a:r>
                <a:r>
                  <a:rPr lang="en-US" sz="1800" b="0">
                    <a:solidFill>
                      <a:srgbClr val="103864"/>
                    </a:solidFill>
                    <a:ea typeface="Cambria Math" panose="02040503050406030204" pitchFamily="18" charset="0"/>
                    <a:cs typeface="Sora"/>
                    <a:sym typeface="Sora"/>
                  </a:rPr>
                  <a:t> = 247                   </a:t>
                </a:r>
                <a:r>
                  <a:rPr lang="en-US" sz="1800">
                    <a:solidFill>
                      <a:srgbClr val="103864"/>
                    </a:solidFill>
                    <a:ea typeface="Cambria Math" panose="02040503050406030204" pitchFamily="18" charset="0"/>
                    <a:cs typeface="Sora"/>
                    <a:sym typeface="Sora"/>
                  </a:rPr>
                  <a:t>x</a:t>
                </a:r>
                <a:r>
                  <a:rPr lang="en-US" sz="1800" baseline="-25000">
                    <a:solidFill>
                      <a:srgbClr val="103864"/>
                    </a:solidFill>
                    <a:ea typeface="Cambria Math" panose="02040503050406030204" pitchFamily="18" charset="0"/>
                    <a:cs typeface="Sora"/>
                    <a:sym typeface="Sora"/>
                  </a:rPr>
                  <a:t>1 </a:t>
                </a:r>
                <a:r>
                  <a:rPr lang="en-US" sz="1800">
                    <a:solidFill>
                      <a:srgbClr val="103864"/>
                    </a:solidFill>
                    <a:ea typeface="Cambria Math" panose="02040503050406030204" pitchFamily="18" charset="0"/>
                    <a:cs typeface="Sora"/>
                    <a:sym typeface="Sora"/>
                  </a:rPr>
                  <a:t>= 13940 dan x</a:t>
                </a:r>
                <a:r>
                  <a:rPr lang="en-US" sz="1800" baseline="-25000">
                    <a:solidFill>
                      <a:srgbClr val="103864"/>
                    </a:solidFill>
                    <a:ea typeface="Cambria Math" panose="02040503050406030204" pitchFamily="18" charset="0"/>
                    <a:cs typeface="Sora"/>
                    <a:sym typeface="Sora"/>
                  </a:rPr>
                  <a:t>2 </a:t>
                </a:r>
                <a:r>
                  <a:rPr lang="en-US" sz="1800">
                    <a:solidFill>
                      <a:srgbClr val="103864"/>
                    </a:solidFill>
                    <a:ea typeface="Cambria Math" panose="02040503050406030204" pitchFamily="18" charset="0"/>
                    <a:cs typeface="Sora"/>
                    <a:sym typeface="Sora"/>
                  </a:rPr>
                  <a:t>= 10284</a:t>
                </a:r>
              </a:p>
              <a:p>
                <a:pPr marL="520700" lvl="0" indent="-520700" algn="just" defTabSz="548640">
                  <a:buClr>
                    <a:srgbClr val="103864"/>
                  </a:buClr>
                  <a:buSzPts val="2000"/>
                </a:pPr>
                <a:r>
                  <a:rPr lang="en-US" sz="1800">
                    <a:solidFill>
                      <a:srgbClr val="103864"/>
                    </a:solidFill>
                    <a:ea typeface="Cambria Math" panose="02040503050406030204" pitchFamily="18" charset="0"/>
                    <a:cs typeface="Sora"/>
                    <a:sym typeface="Sora"/>
                  </a:rPr>
                  <a:t>7.	Rasio uji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rgbClr val="10386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ora"/>
                            <a:sym typeface="Sora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10386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ora"/>
                            <a:sym typeface="Sora"/>
                          </a:rPr>
                          <m:t>𝜎</m:t>
                        </m:r>
                      </m:e>
                      <m:sub>
                        <m:r>
                          <a:rPr lang="en-US" sz="1800" i="1">
                            <a:solidFill>
                              <a:srgbClr val="10386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ora"/>
                            <a:sym typeface="Sora"/>
                          </a:rPr>
                          <m:t>12</m:t>
                        </m:r>
                      </m:sub>
                    </m:sSub>
                    <m:r>
                      <a:rPr lang="en-US" sz="1800" b="0" i="1" smtClean="0">
                        <a:solidFill>
                          <a:srgbClr val="10386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Sora"/>
                        <a:sym typeface="Sora"/>
                      </a:rPr>
                      <m:t>=614,68</m:t>
                    </m:r>
                  </m:oMath>
                </a14:m>
                <a:r>
                  <a:rPr lang="en-US" sz="1800" b="0">
                    <a:solidFill>
                      <a:srgbClr val="103864"/>
                    </a:solidFill>
                    <a:ea typeface="Cambria Math" panose="02040503050406030204" pitchFamily="18" charset="0"/>
                    <a:cs typeface="Sora"/>
                    <a:sym typeface="Sora"/>
                  </a:rPr>
                  <a:t> </a:t>
                </a:r>
                <a:r>
                  <a:rPr lang="en-US" sz="1800" b="0">
                    <a:solidFill>
                      <a:srgbClr val="103864"/>
                    </a:solidFill>
                    <a:ea typeface="Cambria Math" panose="02040503050406030204" pitchFamily="18" charset="0"/>
                    <a:cs typeface="Sora"/>
                    <a:sym typeface="Wingdings" panose="05000000000000000000" pitchFamily="2" charset="2"/>
                  </a:rPr>
                  <a:t>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rgbClr val="103864"/>
                            </a:solidFill>
                            <a:latin typeface="Cambria Math" panose="02040503050406030204" pitchFamily="18" charset="0"/>
                            <a:cs typeface="Sora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103864"/>
                            </a:solidFill>
                            <a:latin typeface="Cambria Math" panose="02040503050406030204" pitchFamily="18" charset="0"/>
                            <a:cs typeface="Sora"/>
                            <a:sym typeface="Wingdings" panose="05000000000000000000" pitchFamily="2" charset="2"/>
                          </a:rPr>
                          <m:t>𝑅𝑈</m:t>
                        </m:r>
                      </m:e>
                      <m:sub>
                        <m:r>
                          <a:rPr lang="en-US" sz="1800" i="1">
                            <a:solidFill>
                              <a:srgbClr val="103864"/>
                            </a:solidFill>
                            <a:latin typeface="Cambria Math" panose="02040503050406030204" pitchFamily="18" charset="0"/>
                            <a:cs typeface="Sora"/>
                            <a:sym typeface="Wingdings" panose="05000000000000000000" pitchFamily="2" charset="2"/>
                          </a:rPr>
                          <m:t>𝑧</m:t>
                        </m:r>
                      </m:sub>
                    </m:sSub>
                  </m:oMath>
                </a14:m>
                <a:r>
                  <a:rPr lang="en-US" sz="1800" b="0">
                    <a:solidFill>
                      <a:srgbClr val="103864"/>
                    </a:solidFill>
                    <a:ea typeface="Cambria Math" panose="02040503050406030204" pitchFamily="18" charset="0"/>
                    <a:cs typeface="Sora"/>
                    <a:sym typeface="Sora"/>
                  </a:rPr>
                  <a:t> = 5,95 maka terima H</a:t>
                </a:r>
                <a:r>
                  <a:rPr lang="en-US" sz="1800" b="0" baseline="-25000">
                    <a:solidFill>
                      <a:srgbClr val="103864"/>
                    </a:solidFill>
                    <a:ea typeface="Cambria Math" panose="02040503050406030204" pitchFamily="18" charset="0"/>
                    <a:cs typeface="Sora"/>
                    <a:sym typeface="Sora"/>
                  </a:rPr>
                  <a:t>1</a:t>
                </a:r>
                <a:r>
                  <a:rPr lang="en-US" sz="1800" b="0">
                    <a:solidFill>
                      <a:srgbClr val="103864"/>
                    </a:solidFill>
                    <a:ea typeface="Cambria Math" panose="02040503050406030204" pitchFamily="18" charset="0"/>
                    <a:cs typeface="Sora"/>
                    <a:sym typeface="Sora"/>
                  </a:rPr>
                  <a:t> yaitu </a:t>
                </a:r>
                <a:r>
                  <a:rPr lang="en-US" sz="1800" b="1">
                    <a:solidFill>
                      <a:srgbClr val="103864"/>
                    </a:solidFill>
                    <a:ea typeface="Cambria Math" panose="02040503050406030204" pitchFamily="18" charset="0"/>
                    <a:cs typeface="Sora"/>
                    <a:sym typeface="Sora"/>
                  </a:rPr>
                  <a:t>tagihan kesehatan BMI &gt; 25 lebih besar dibandingkan BMI &lt; 25</a:t>
                </a:r>
              </a:p>
            </p:txBody>
          </p:sp>
        </mc:Choice>
        <mc:Fallback xmlns="">
          <p:sp>
            <p:nvSpPr>
              <p:cNvPr id="354" name="Google Shape;354;g142ad2f6649_0_1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515" y="1584375"/>
                <a:ext cx="11388900" cy="4533958"/>
              </a:xfrm>
              <a:prstGeom prst="rect">
                <a:avLst/>
              </a:prstGeom>
              <a:blipFill>
                <a:blip r:embed="rId3"/>
                <a:stretch>
                  <a:fillRect l="-642" t="-672" r="-428" b="-121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138549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142ad2f6649_0_129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/>
              <a:t>BMI Males same than BMI Females</a:t>
            </a: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4" name="Google Shape;354;g142ad2f6649_0_129"/>
              <p:cNvSpPr txBox="1"/>
              <p:nvPr/>
            </p:nvSpPr>
            <p:spPr>
              <a:xfrm>
                <a:off x="401515" y="1584375"/>
                <a:ext cx="11388900" cy="425695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101600" lvl="0" algn="l" rtl="0">
                  <a:spcBef>
                    <a:spcPts val="0"/>
                  </a:spcBef>
                  <a:spcAft>
                    <a:spcPts val="0"/>
                  </a:spcAft>
                  <a:buClr>
                    <a:srgbClr val="103864"/>
                  </a:buClr>
                  <a:buSzPts val="2000"/>
                </a:pPr>
                <a:r>
                  <a:rPr lang="en-US" sz="1800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Uji hipotesis dilakukan dengan langkah-langkah sebagai berikut:</a:t>
                </a:r>
              </a:p>
              <a:p>
                <a:pPr marL="101600" lvl="0" algn="l" defTabSz="548640" rtl="0">
                  <a:spcBef>
                    <a:spcPts val="0"/>
                  </a:spcBef>
                  <a:spcAft>
                    <a:spcPts val="0"/>
                  </a:spcAft>
                  <a:buClr>
                    <a:srgbClr val="103864"/>
                  </a:buClr>
                  <a:buSzPts val="2000"/>
                </a:pPr>
                <a:r>
                  <a:rPr lang="en-US" sz="1800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1.	Hipotesis :</a:t>
                </a:r>
              </a:p>
              <a:p>
                <a:pPr marL="914400" lvl="0" indent="-341313" defTabSz="548640">
                  <a:buClr>
                    <a:srgbClr val="103864"/>
                  </a:buClr>
                  <a:buSzPts val="2000"/>
                  <a:buFont typeface="Arial" panose="020B0604020202020204" pitchFamily="34" charset="0"/>
                  <a:buChar char="•"/>
                </a:pPr>
                <a:r>
                  <a:rPr lang="en-US" sz="1800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H</a:t>
                </a:r>
                <a:r>
                  <a:rPr lang="en-US" sz="1800" baseline="-25000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o</a:t>
                </a:r>
                <a:r>
                  <a:rPr lang="en-US" sz="1800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	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rgbClr val="103864"/>
                            </a:solidFill>
                            <a:latin typeface="Cambria Math" panose="02040503050406030204" pitchFamily="18" charset="0"/>
                            <a:cs typeface="Sora"/>
                            <a:sym typeface="Sora"/>
                          </a:rPr>
                        </m:ctrlPr>
                      </m:sSubPr>
                      <m:e>
                        <m:r>
                          <a:rPr lang="en-US" sz="1800" i="1" smtClean="0">
                            <a:solidFill>
                              <a:srgbClr val="10386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ora"/>
                            <a:sym typeface="Sora"/>
                          </a:rPr>
                          <m:t>𝜇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103864"/>
                            </a:solidFill>
                            <a:latin typeface="Cambria Math" panose="02040503050406030204" pitchFamily="18" charset="0"/>
                            <a:cs typeface="Sora"/>
                            <a:sym typeface="Sora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solidFill>
                          <a:srgbClr val="103864"/>
                        </a:solidFill>
                        <a:latin typeface="Cambria Math" panose="02040503050406030204" pitchFamily="18" charset="0"/>
                        <a:cs typeface="Sora"/>
                        <a:sym typeface="Sora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solidFill>
                              <a:srgbClr val="103864"/>
                            </a:solidFill>
                            <a:latin typeface="Cambria Math" panose="02040503050406030204" pitchFamily="18" charset="0"/>
                            <a:cs typeface="Sora"/>
                            <a:sym typeface="Sora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10386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ora"/>
                            <a:sym typeface="Sora"/>
                          </a:rPr>
                          <m:t>𝜇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10386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ora"/>
                            <a:sym typeface="Sora"/>
                          </a:rPr>
                          <m:t>2</m:t>
                        </m:r>
                      </m:sub>
                    </m:sSub>
                  </m:oMath>
                </a14:m>
                <a:endParaRPr lang="en-US" sz="1800">
                  <a:solidFill>
                    <a:srgbClr val="103864"/>
                  </a:solidFill>
                  <a:latin typeface="Sora"/>
                  <a:ea typeface="Sora"/>
                  <a:cs typeface="Sora"/>
                  <a:sym typeface="Sora"/>
                </a:endParaRPr>
              </a:p>
              <a:p>
                <a:pPr marL="914400" lvl="0" indent="-341313" defTabSz="548640">
                  <a:buClr>
                    <a:srgbClr val="103864"/>
                  </a:buClr>
                  <a:buSzPts val="2000"/>
                  <a:buFont typeface="Arial" panose="020B0604020202020204" pitchFamily="34" charset="0"/>
                  <a:buChar char="•"/>
                </a:pPr>
                <a:r>
                  <a:rPr lang="en-US" sz="1800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H</a:t>
                </a:r>
                <a:r>
                  <a:rPr lang="en-US" sz="1800" baseline="-25000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1</a:t>
                </a:r>
                <a:r>
                  <a:rPr lang="en-US" sz="1800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	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rgbClr val="103864"/>
                            </a:solidFill>
                            <a:latin typeface="Cambria Math" panose="02040503050406030204" pitchFamily="18" charset="0"/>
                            <a:cs typeface="Sora"/>
                            <a:sym typeface="Sora"/>
                          </a:rPr>
                        </m:ctrlPr>
                      </m:sSubPr>
                      <m:e>
                        <m:r>
                          <a:rPr lang="en-US" sz="1800" i="1" smtClean="0">
                            <a:solidFill>
                              <a:srgbClr val="10386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ora"/>
                            <a:sym typeface="Sora"/>
                          </a:rPr>
                          <m:t>𝜇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103864"/>
                            </a:solidFill>
                            <a:latin typeface="Cambria Math" panose="02040503050406030204" pitchFamily="18" charset="0"/>
                            <a:cs typeface="Sora"/>
                            <a:sym typeface="Sora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solidFill>
                          <a:srgbClr val="103864"/>
                        </a:solidFill>
                        <a:latin typeface="Cambria Math" panose="02040503050406030204" pitchFamily="18" charset="0"/>
                        <a:cs typeface="Sora"/>
                        <a:sym typeface="Sora"/>
                      </a:rPr>
                      <m:t>&lt;</m:t>
                    </m:r>
                    <m:sSub>
                      <m:sSubPr>
                        <m:ctrlPr>
                          <a:rPr lang="en-US" sz="1800" i="1">
                            <a:solidFill>
                              <a:srgbClr val="103864"/>
                            </a:solidFill>
                            <a:latin typeface="Cambria Math" panose="02040503050406030204" pitchFamily="18" charset="0"/>
                            <a:cs typeface="Sora"/>
                            <a:sym typeface="Sora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10386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ora"/>
                            <a:sym typeface="Sora"/>
                          </a:rPr>
                          <m:t>𝜇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10386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ora"/>
                            <a:sym typeface="Sora"/>
                          </a:rPr>
                          <m:t>2</m:t>
                        </m:r>
                      </m:sub>
                    </m:sSub>
                  </m:oMath>
                </a14:m>
                <a:endParaRPr lang="en-US" sz="1800">
                  <a:solidFill>
                    <a:srgbClr val="103864"/>
                  </a:solidFill>
                  <a:latin typeface="Sora"/>
                  <a:ea typeface="Sora"/>
                  <a:cs typeface="Sora"/>
                  <a:sym typeface="Sora"/>
                </a:endParaRPr>
              </a:p>
              <a:p>
                <a:pPr marL="914400" lvl="0" indent="-341313" defTabSz="548640">
                  <a:buClr>
                    <a:srgbClr val="103864"/>
                  </a:buClr>
                  <a:buSzPts val="2000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rgbClr val="103864"/>
                            </a:solidFill>
                            <a:latin typeface="Cambria Math" panose="02040503050406030204" pitchFamily="18" charset="0"/>
                            <a:cs typeface="Sora"/>
                            <a:sym typeface="Sora"/>
                          </a:rPr>
                        </m:ctrlPr>
                      </m:sSubPr>
                      <m:e>
                        <m:r>
                          <a:rPr lang="en-US" sz="1800" i="1" smtClean="0">
                            <a:solidFill>
                              <a:srgbClr val="10386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ora"/>
                            <a:sym typeface="Sora"/>
                          </a:rPr>
                          <m:t>𝜇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103864"/>
                            </a:solidFill>
                            <a:latin typeface="Cambria Math" panose="02040503050406030204" pitchFamily="18" charset="0"/>
                            <a:cs typeface="Sora"/>
                            <a:sym typeface="Sora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 = BMI Male</a:t>
                </a:r>
              </a:p>
              <a:p>
                <a:pPr marL="914400" lvl="0" indent="-341313" defTabSz="548640">
                  <a:buClr>
                    <a:srgbClr val="103864"/>
                  </a:buClr>
                  <a:buSzPts val="2000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rgbClr val="103864"/>
                            </a:solidFill>
                            <a:latin typeface="Cambria Math" panose="02040503050406030204" pitchFamily="18" charset="0"/>
                            <a:cs typeface="Sora"/>
                            <a:sym typeface="Sora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10386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ora"/>
                            <a:sym typeface="Sora"/>
                          </a:rPr>
                          <m:t>𝜇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10386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ora"/>
                            <a:sym typeface="Sora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 = BMI Female</a:t>
                </a:r>
              </a:p>
              <a:p>
                <a:pPr marL="508000" lvl="0" indent="-508000" algn="just" defTabSz="548640">
                  <a:buClr>
                    <a:srgbClr val="103864"/>
                  </a:buClr>
                  <a:buSzPts val="2000"/>
                  <a:buAutoNum type="arabicPeriod" startAt="2"/>
                </a:pPr>
                <a:r>
                  <a:rPr lang="en-US" sz="1800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Aturan keputusan </a:t>
                </a:r>
                <a:r>
                  <a:rPr lang="en-US" sz="1800" b="1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alpha = 0,05</a:t>
                </a:r>
              </a:p>
              <a:p>
                <a:pPr marL="508000" lvl="0" indent="-508000" algn="just" defTabSz="548640">
                  <a:buClr>
                    <a:srgbClr val="103864"/>
                  </a:buClr>
                  <a:buSzPts val="2000"/>
                  <a:buAutoNum type="arabicPeriod" startAt="2"/>
                </a:pPr>
                <a:r>
                  <a:rPr lang="en-US" sz="1800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Menggunakan </a:t>
                </a:r>
                <a:r>
                  <a:rPr lang="en-US" sz="1800" b="1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distribusi z </a:t>
                </a:r>
                <a:r>
                  <a:rPr lang="en-US" sz="1800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karena ukuran sampel lebih dari 30</a:t>
                </a:r>
              </a:p>
              <a:p>
                <a:pPr marL="508000" lvl="0" indent="-508000" algn="just" defTabSz="548640">
                  <a:buClr>
                    <a:srgbClr val="103864"/>
                  </a:buClr>
                  <a:buSzPts val="2000"/>
                  <a:buAutoNum type="arabicPeriod" startAt="2"/>
                </a:pPr>
                <a:r>
                  <a:rPr lang="en-US" sz="1800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Batas-batas daerah penolakan/batas kritis uji dua ujung : alpha = 0,05 </a:t>
                </a:r>
                <a:r>
                  <a:rPr lang="en-US" sz="1800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Wingdings" panose="05000000000000000000" pitchFamily="2" charset="2"/>
                  </a:rPr>
                  <a:t></a:t>
                </a:r>
                <a:r>
                  <a:rPr lang="en-US" sz="1800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 alpha/2 = 0,025. Dari tabel z, batas kritis adalah z</a:t>
                </a:r>
                <a:r>
                  <a:rPr lang="en-US" sz="1800" baseline="-25000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0,025</a:t>
                </a:r>
                <a:r>
                  <a:rPr lang="en-US" sz="1800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 = </a:t>
                </a:r>
                <a:r>
                  <a:rPr lang="en-US" sz="1800" u="sng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+</a:t>
                </a:r>
                <a:r>
                  <a:rPr lang="en-US" sz="1800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 1,96</a:t>
                </a:r>
              </a:p>
              <a:p>
                <a:pPr marL="508000" lvl="0" indent="-508000" algn="just" defTabSz="548640">
                  <a:buClr>
                    <a:srgbClr val="103864"/>
                  </a:buClr>
                  <a:buSzPts val="2000"/>
                  <a:buAutoNum type="arabicPeriod" startAt="2"/>
                </a:pPr>
                <a:r>
                  <a:rPr lang="en-US" sz="1800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Tolak H</a:t>
                </a:r>
                <a:r>
                  <a:rPr lang="en-US" sz="1800" baseline="-25000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O</a:t>
                </a:r>
                <a:r>
                  <a:rPr lang="en-US" sz="1800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 dan terima H</a:t>
                </a:r>
                <a:r>
                  <a:rPr lang="en-US" sz="1800" baseline="-25000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1</a:t>
                </a:r>
                <a:r>
                  <a:rPr lang="en-US" sz="1800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 jika RU</a:t>
                </a:r>
                <a:r>
                  <a:rPr lang="en-US" sz="1800" baseline="-25000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Z</a:t>
                </a:r>
                <a:r>
                  <a:rPr lang="en-US" sz="1800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 &lt; -1,96 atau RU</a:t>
                </a:r>
                <a:r>
                  <a:rPr lang="en-US" sz="1800" baseline="-25000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Z</a:t>
                </a:r>
                <a:r>
                  <a:rPr lang="en-US" sz="1800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 &gt; +1,96 jika tidak demikian terima H</a:t>
                </a:r>
                <a:r>
                  <a:rPr lang="en-US" sz="1800" baseline="-25000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o</a:t>
                </a:r>
                <a:endParaRPr lang="en-US" sz="1800">
                  <a:solidFill>
                    <a:srgbClr val="103864"/>
                  </a:solidFill>
                  <a:latin typeface="Sora"/>
                  <a:ea typeface="Sora"/>
                  <a:cs typeface="Sora"/>
                  <a:sym typeface="Sora"/>
                </a:endParaRPr>
              </a:p>
              <a:p>
                <a:pPr marL="508000" lvl="0" indent="-508000" algn="just" defTabSz="548640">
                  <a:buClr>
                    <a:srgbClr val="103864"/>
                  </a:buClr>
                  <a:buSzPts val="2000"/>
                  <a:buAutoNum type="arabicPeriod" startAt="2"/>
                </a:pPr>
                <a:r>
                  <a:rPr lang="en-US" sz="1800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Rasio uji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rgbClr val="10386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ora"/>
                            <a:sym typeface="Sora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10386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ora"/>
                            <a:sym typeface="Sora"/>
                          </a:rPr>
                          <m:t>𝜎</m:t>
                        </m:r>
                      </m:e>
                      <m:sub>
                        <m:r>
                          <a:rPr lang="en-US" sz="1800" i="1">
                            <a:solidFill>
                              <a:srgbClr val="10386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ora"/>
                            <a:sym typeface="Sora"/>
                          </a:rPr>
                          <m:t>12</m:t>
                        </m:r>
                      </m:sub>
                    </m:sSub>
                    <m:r>
                      <a:rPr lang="en-US" sz="1800" b="0" i="1" smtClean="0">
                        <a:solidFill>
                          <a:srgbClr val="10386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Sora"/>
                        <a:sym typeface="Sora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1800" b="0" i="1" smtClean="0">
                            <a:solidFill>
                              <a:srgbClr val="10386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ora"/>
                            <a:sym typeface="Sora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sz="1800" b="0" i="1" smtClean="0">
                                <a:solidFill>
                                  <a:srgbClr val="10386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ora"/>
                                <a:sym typeface="Sora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lang="en-US" sz="1800" b="0" i="1" smtClean="0">
                                    <a:solidFill>
                                      <a:srgbClr val="103864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ora"/>
                                    <a:sym typeface="Sora"/>
                                  </a:rPr>
                                </m:ctrlPr>
                              </m:sSubSupPr>
                              <m:e>
                                <m:r>
                                  <a:rPr lang="en-US" sz="1800" b="0" i="1" smtClean="0">
                                    <a:solidFill>
                                      <a:srgbClr val="103864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ora"/>
                                    <a:sym typeface="Sora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solidFill>
                                      <a:srgbClr val="103864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ora"/>
                                    <a:sym typeface="Sora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sz="1800" b="0" i="1" smtClean="0">
                                    <a:solidFill>
                                      <a:srgbClr val="103864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ora"/>
                                    <a:sym typeface="Sora"/>
                                  </a:rPr>
                                  <m:t>2</m:t>
                                </m:r>
                              </m:sup>
                            </m:sSubSup>
                          </m:num>
                          <m:den>
                            <m:sSub>
                              <m:sSubPr>
                                <m:ctrlPr>
                                  <a:rPr lang="en-US" sz="1800" b="0" i="1" smtClean="0">
                                    <a:solidFill>
                                      <a:srgbClr val="103864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ora"/>
                                    <a:sym typeface="Sora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solidFill>
                                      <a:srgbClr val="103864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ora"/>
                                    <a:sym typeface="Sora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solidFill>
                                      <a:srgbClr val="103864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ora"/>
                                    <a:sym typeface="Sora"/>
                                  </a:rPr>
                                  <m:t>1</m:t>
                                </m:r>
                              </m:sub>
                            </m:sSub>
                          </m:den>
                        </m:f>
                        <m:r>
                          <a:rPr lang="en-US" sz="1800" b="0" i="1" smtClean="0">
                            <a:solidFill>
                              <a:srgbClr val="10386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ora"/>
                            <a:sym typeface="Sora"/>
                          </a:rPr>
                          <m:t>+</m:t>
                        </m:r>
                        <m:f>
                          <m:fPr>
                            <m:ctrlPr>
                              <a:rPr lang="en-US" sz="1800" b="0" i="1" smtClean="0">
                                <a:solidFill>
                                  <a:srgbClr val="10386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ora"/>
                                <a:sym typeface="Sora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lang="en-US" sz="1800" i="1">
                                    <a:solidFill>
                                      <a:srgbClr val="103864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ora"/>
                                    <a:sym typeface="Sora"/>
                                  </a:rPr>
                                </m:ctrlPr>
                              </m:sSubSupPr>
                              <m:e>
                                <m:r>
                                  <a:rPr lang="en-US" sz="1800" i="1">
                                    <a:solidFill>
                                      <a:srgbClr val="103864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ora"/>
                                    <a:sym typeface="Sora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solidFill>
                                      <a:srgbClr val="103864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ora"/>
                                    <a:sym typeface="Sora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sz="1800" i="1">
                                    <a:solidFill>
                                      <a:srgbClr val="103864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ora"/>
                                    <a:sym typeface="Sora"/>
                                  </a:rPr>
                                  <m:t>2</m:t>
                                </m:r>
                              </m:sup>
                            </m:sSubSup>
                          </m:num>
                          <m:den>
                            <m:sSub>
                              <m:sSubPr>
                                <m:ctrlPr>
                                  <a:rPr lang="en-US" sz="1800" b="0" i="1" smtClean="0">
                                    <a:solidFill>
                                      <a:srgbClr val="103864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ora"/>
                                    <a:sym typeface="Sora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solidFill>
                                      <a:srgbClr val="103864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ora"/>
                                    <a:sym typeface="Sora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solidFill>
                                      <a:srgbClr val="103864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ora"/>
                                    <a:sym typeface="Sora"/>
                                  </a:rPr>
                                  <m:t>2</m:t>
                                </m:r>
                              </m:sub>
                            </m:sSub>
                          </m:den>
                        </m:f>
                      </m:e>
                    </m:rad>
                  </m:oMath>
                </a14:m>
                <a:r>
                  <a:rPr lang="en-US" sz="1800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 </a:t>
                </a:r>
                <a:r>
                  <a:rPr lang="en-US" sz="1800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Wingdings" panose="05000000000000000000" pitchFamily="2" charset="2"/>
                  </a:rPr>
                  <a:t>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rgbClr val="103864"/>
                            </a:solidFill>
                            <a:latin typeface="Cambria Math" panose="02040503050406030204" pitchFamily="18" charset="0"/>
                            <a:cs typeface="Sora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103864"/>
                            </a:solidFill>
                            <a:latin typeface="Cambria Math" panose="02040503050406030204" pitchFamily="18" charset="0"/>
                            <a:cs typeface="Sora"/>
                            <a:sym typeface="Wingdings" panose="05000000000000000000" pitchFamily="2" charset="2"/>
                          </a:rPr>
                          <m:t>𝑅𝑈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103864"/>
                            </a:solidFill>
                            <a:latin typeface="Cambria Math" panose="02040503050406030204" pitchFamily="18" charset="0"/>
                            <a:cs typeface="Sora"/>
                            <a:sym typeface="Wingdings" panose="05000000000000000000" pitchFamily="2" charset="2"/>
                          </a:rPr>
                          <m:t>𝑧</m:t>
                        </m:r>
                      </m:sub>
                    </m:sSub>
                    <m:r>
                      <a:rPr lang="en-US" sz="1800" b="0" i="1" smtClean="0">
                        <a:solidFill>
                          <a:srgbClr val="103864"/>
                        </a:solidFill>
                        <a:latin typeface="Cambria Math" panose="02040503050406030204" pitchFamily="18" charset="0"/>
                        <a:cs typeface="Sora"/>
                        <a:sym typeface="Wingdings" panose="05000000000000000000" pitchFamily="2" charset="2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solidFill>
                              <a:srgbClr val="103864"/>
                            </a:solidFill>
                            <a:latin typeface="Cambria Math" panose="02040503050406030204" pitchFamily="18" charset="0"/>
                            <a:cs typeface="Sora"/>
                            <a:sym typeface="Wingdings" panose="05000000000000000000" pitchFamily="2" charset="2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rgbClr val="103864"/>
                                </a:solidFill>
                                <a:latin typeface="Cambria Math" panose="02040503050406030204" pitchFamily="18" charset="0"/>
                                <a:cs typeface="Sora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rgbClr val="103864"/>
                                </a:solidFill>
                                <a:latin typeface="Cambria Math" panose="02040503050406030204" pitchFamily="18" charset="0"/>
                                <a:cs typeface="Sora"/>
                                <a:sym typeface="Wingdings" panose="05000000000000000000" pitchFamily="2" charset="2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rgbClr val="103864"/>
                                </a:solidFill>
                                <a:latin typeface="Cambria Math" panose="02040503050406030204" pitchFamily="18" charset="0"/>
                                <a:cs typeface="Sora"/>
                                <a:sym typeface="Wingdings" panose="05000000000000000000" pitchFamily="2" charset="2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solidFill>
                              <a:srgbClr val="103864"/>
                            </a:solidFill>
                            <a:latin typeface="Cambria Math" panose="02040503050406030204" pitchFamily="18" charset="0"/>
                            <a:cs typeface="Sora"/>
                            <a:sym typeface="Wingdings" panose="05000000000000000000" pitchFamily="2" charset="2"/>
                          </a:rPr>
                          <m:t>−</m:t>
                        </m:r>
                        <m:sSub>
                          <m:sSubPr>
                            <m:ctrlPr>
                              <a:rPr lang="en-US" sz="1800" i="1">
                                <a:solidFill>
                                  <a:srgbClr val="103864"/>
                                </a:solidFill>
                                <a:latin typeface="Cambria Math" panose="02040503050406030204" pitchFamily="18" charset="0"/>
                                <a:cs typeface="Sora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rgbClr val="103864"/>
                                </a:solidFill>
                                <a:latin typeface="Cambria Math" panose="02040503050406030204" pitchFamily="18" charset="0"/>
                                <a:cs typeface="Sora"/>
                                <a:sym typeface="Wingdings" panose="05000000000000000000" pitchFamily="2" charset="2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rgbClr val="103864"/>
                                </a:solidFill>
                                <a:latin typeface="Cambria Math" panose="02040503050406030204" pitchFamily="18" charset="0"/>
                                <a:cs typeface="Sora"/>
                                <a:sym typeface="Wingdings" panose="05000000000000000000" pitchFamily="2" charset="2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 smtClean="0">
                                <a:solidFill>
                                  <a:srgbClr val="10386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ora"/>
                                <a:sym typeface="Sora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rgbClr val="10386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ora"/>
                                <a:sym typeface="Sora"/>
                              </a:rPr>
                              <m:t>𝜎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rgbClr val="10386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ora"/>
                                <a:sym typeface="Sora"/>
                              </a:rPr>
                              <m:t>12</m:t>
                            </m:r>
                          </m:sub>
                        </m:sSub>
                      </m:den>
                    </m:f>
                  </m:oMath>
                </a14:m>
                <a:endParaRPr lang="en-US" sz="1800">
                  <a:solidFill>
                    <a:srgbClr val="103864"/>
                  </a:solidFill>
                  <a:latin typeface="Sora"/>
                  <a:ea typeface="Sora"/>
                  <a:cs typeface="Sora"/>
                  <a:sym typeface="Sora"/>
                </a:endParaRPr>
              </a:p>
              <a:p>
                <a:pPr lvl="0" algn="just" defTabSz="548640">
                  <a:buClr>
                    <a:srgbClr val="103864"/>
                  </a:buClr>
                  <a:buSzPts val="2000"/>
                </a:pPr>
                <a:r>
                  <a:rPr lang="en-US" sz="1800">
                    <a:solidFill>
                      <a:srgbClr val="103864"/>
                    </a:solidFill>
                    <a:latin typeface="Sora"/>
                    <a:ea typeface="Sora"/>
                    <a:cs typeface="Sora"/>
                    <a:sym typeface="Sora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rgbClr val="10386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ora"/>
                            <a:sym typeface="Sora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10386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ora"/>
                            <a:sym typeface="Sora"/>
                          </a:rPr>
                          <m:t>𝜎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10386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ora"/>
                            <a:sym typeface="Sora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solidFill>
                          <a:srgbClr val="10386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Sora"/>
                        <a:sym typeface="Sora"/>
                      </a:rPr>
                      <m:t>=6,14</m:t>
                    </m:r>
                  </m:oMath>
                </a14:m>
                <a:r>
                  <a:rPr lang="en-US" sz="1800" b="0">
                    <a:solidFill>
                      <a:srgbClr val="103864"/>
                    </a:solidFill>
                    <a:ea typeface="Cambria Math" panose="02040503050406030204" pitchFamily="18" charset="0"/>
                    <a:cs typeface="Sora"/>
                    <a:sym typeface="Sora"/>
                  </a:rPr>
                  <a:t> dan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rgbClr val="10386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ora"/>
                            <a:sym typeface="Sora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10386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ora"/>
                            <a:sym typeface="Sora"/>
                          </a:rPr>
                          <m:t>𝜎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10386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ora"/>
                            <a:sym typeface="Sora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solidFill>
                          <a:srgbClr val="10386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Sora"/>
                        <a:sym typeface="Sora"/>
                      </a:rPr>
                      <m:t>=</m:t>
                    </m:r>
                    <m:r>
                      <a:rPr lang="en-US" sz="1800" b="0" i="1" smtClean="0">
                        <a:solidFill>
                          <a:srgbClr val="10386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Sora"/>
                        <a:sym typeface="Sora"/>
                      </a:rPr>
                      <m:t>6,05</m:t>
                    </m:r>
                  </m:oMath>
                </a14:m>
                <a:r>
                  <a:rPr lang="en-US" sz="1800" b="0">
                    <a:solidFill>
                      <a:srgbClr val="103864"/>
                    </a:solidFill>
                    <a:ea typeface="Cambria Math" panose="02040503050406030204" pitchFamily="18" charset="0"/>
                    <a:cs typeface="Sora"/>
                    <a:sym typeface="Sora"/>
                  </a:rPr>
                  <a:t>                  n</a:t>
                </a:r>
                <a:r>
                  <a:rPr lang="en-US" sz="1800" b="0" baseline="-25000">
                    <a:solidFill>
                      <a:srgbClr val="103864"/>
                    </a:solidFill>
                    <a:ea typeface="Cambria Math" panose="02040503050406030204" pitchFamily="18" charset="0"/>
                    <a:cs typeface="Sora"/>
                    <a:sym typeface="Sora"/>
                  </a:rPr>
                  <a:t>1</a:t>
                </a:r>
                <a:r>
                  <a:rPr lang="en-US" sz="1800" b="0">
                    <a:solidFill>
                      <a:srgbClr val="103864"/>
                    </a:solidFill>
                    <a:ea typeface="Cambria Math" panose="02040503050406030204" pitchFamily="18" charset="0"/>
                    <a:cs typeface="Sora"/>
                    <a:sym typeface="Sora"/>
                  </a:rPr>
                  <a:t> = 676 dan n</a:t>
                </a:r>
                <a:r>
                  <a:rPr lang="en-US" sz="1800" b="0" baseline="-25000">
                    <a:solidFill>
                      <a:srgbClr val="103864"/>
                    </a:solidFill>
                    <a:ea typeface="Cambria Math" panose="02040503050406030204" pitchFamily="18" charset="0"/>
                    <a:cs typeface="Sora"/>
                    <a:sym typeface="Sora"/>
                  </a:rPr>
                  <a:t>2</a:t>
                </a:r>
                <a:r>
                  <a:rPr lang="en-US" sz="1800" b="0">
                    <a:solidFill>
                      <a:srgbClr val="103864"/>
                    </a:solidFill>
                    <a:ea typeface="Cambria Math" panose="02040503050406030204" pitchFamily="18" charset="0"/>
                    <a:cs typeface="Sora"/>
                    <a:sym typeface="Sora"/>
                  </a:rPr>
                  <a:t> = 662                   </a:t>
                </a:r>
                <a:r>
                  <a:rPr lang="en-US" sz="1800">
                    <a:solidFill>
                      <a:srgbClr val="103864"/>
                    </a:solidFill>
                    <a:ea typeface="Cambria Math" panose="02040503050406030204" pitchFamily="18" charset="0"/>
                    <a:cs typeface="Sora"/>
                    <a:sym typeface="Sora"/>
                  </a:rPr>
                  <a:t>x</a:t>
                </a:r>
                <a:r>
                  <a:rPr lang="en-US" sz="1800" baseline="-25000">
                    <a:solidFill>
                      <a:srgbClr val="103864"/>
                    </a:solidFill>
                    <a:ea typeface="Cambria Math" panose="02040503050406030204" pitchFamily="18" charset="0"/>
                    <a:cs typeface="Sora"/>
                    <a:sym typeface="Sora"/>
                  </a:rPr>
                  <a:t>1 </a:t>
                </a:r>
                <a:r>
                  <a:rPr lang="en-US" sz="1800">
                    <a:solidFill>
                      <a:srgbClr val="103864"/>
                    </a:solidFill>
                    <a:ea typeface="Cambria Math" panose="02040503050406030204" pitchFamily="18" charset="0"/>
                    <a:cs typeface="Sora"/>
                    <a:sym typeface="Sora"/>
                  </a:rPr>
                  <a:t>= 30,94 dan x</a:t>
                </a:r>
                <a:r>
                  <a:rPr lang="en-US" sz="1800" baseline="-25000">
                    <a:solidFill>
                      <a:srgbClr val="103864"/>
                    </a:solidFill>
                    <a:ea typeface="Cambria Math" panose="02040503050406030204" pitchFamily="18" charset="0"/>
                    <a:cs typeface="Sora"/>
                    <a:sym typeface="Sora"/>
                  </a:rPr>
                  <a:t>2 </a:t>
                </a:r>
                <a:r>
                  <a:rPr lang="en-US" sz="1800">
                    <a:solidFill>
                      <a:srgbClr val="103864"/>
                    </a:solidFill>
                    <a:ea typeface="Cambria Math" panose="02040503050406030204" pitchFamily="18" charset="0"/>
                    <a:cs typeface="Sora"/>
                    <a:sym typeface="Sora"/>
                  </a:rPr>
                  <a:t>= 30,38</a:t>
                </a:r>
              </a:p>
              <a:p>
                <a:pPr marL="520700" lvl="0" indent="-520700" algn="just" defTabSz="548640">
                  <a:buClr>
                    <a:srgbClr val="103864"/>
                  </a:buClr>
                  <a:buSzPts val="2000"/>
                </a:pPr>
                <a:r>
                  <a:rPr lang="en-US" sz="1800">
                    <a:solidFill>
                      <a:srgbClr val="103864"/>
                    </a:solidFill>
                    <a:ea typeface="Cambria Math" panose="02040503050406030204" pitchFamily="18" charset="0"/>
                    <a:cs typeface="Sora"/>
                    <a:sym typeface="Sora"/>
                  </a:rPr>
                  <a:t>7.	Rasio uji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rgbClr val="10386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ora"/>
                            <a:sym typeface="Sora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10386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ora"/>
                            <a:sym typeface="Sora"/>
                          </a:rPr>
                          <m:t>𝜎</m:t>
                        </m:r>
                      </m:e>
                      <m:sub>
                        <m:r>
                          <a:rPr lang="en-US" sz="1800" i="1">
                            <a:solidFill>
                              <a:srgbClr val="10386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ora"/>
                            <a:sym typeface="Sora"/>
                          </a:rPr>
                          <m:t>12</m:t>
                        </m:r>
                      </m:sub>
                    </m:sSub>
                    <m:r>
                      <a:rPr lang="en-US" sz="1800" b="0" i="1" smtClean="0">
                        <a:solidFill>
                          <a:srgbClr val="10386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Sora"/>
                        <a:sym typeface="Sora"/>
                      </a:rPr>
                      <m:t>=0,33</m:t>
                    </m:r>
                  </m:oMath>
                </a14:m>
                <a:r>
                  <a:rPr lang="en-US" sz="1800" b="0">
                    <a:solidFill>
                      <a:srgbClr val="103864"/>
                    </a:solidFill>
                    <a:ea typeface="Cambria Math" panose="02040503050406030204" pitchFamily="18" charset="0"/>
                    <a:cs typeface="Sora"/>
                    <a:sym typeface="Sora"/>
                  </a:rPr>
                  <a:t> </a:t>
                </a:r>
                <a:r>
                  <a:rPr lang="en-US" sz="1800" b="0">
                    <a:solidFill>
                      <a:srgbClr val="103864"/>
                    </a:solidFill>
                    <a:ea typeface="Cambria Math" panose="02040503050406030204" pitchFamily="18" charset="0"/>
                    <a:cs typeface="Sora"/>
                    <a:sym typeface="Wingdings" panose="05000000000000000000" pitchFamily="2" charset="2"/>
                  </a:rPr>
                  <a:t>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rgbClr val="103864"/>
                            </a:solidFill>
                            <a:latin typeface="Cambria Math" panose="02040503050406030204" pitchFamily="18" charset="0"/>
                            <a:cs typeface="Sora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103864"/>
                            </a:solidFill>
                            <a:latin typeface="Cambria Math" panose="02040503050406030204" pitchFamily="18" charset="0"/>
                            <a:cs typeface="Sora"/>
                            <a:sym typeface="Wingdings" panose="05000000000000000000" pitchFamily="2" charset="2"/>
                          </a:rPr>
                          <m:t>𝑅𝑈</m:t>
                        </m:r>
                      </m:e>
                      <m:sub>
                        <m:r>
                          <a:rPr lang="en-US" sz="1800" i="1">
                            <a:solidFill>
                              <a:srgbClr val="103864"/>
                            </a:solidFill>
                            <a:latin typeface="Cambria Math" panose="02040503050406030204" pitchFamily="18" charset="0"/>
                            <a:cs typeface="Sora"/>
                            <a:sym typeface="Wingdings" panose="05000000000000000000" pitchFamily="2" charset="2"/>
                          </a:rPr>
                          <m:t>𝑧</m:t>
                        </m:r>
                      </m:sub>
                    </m:sSub>
                  </m:oMath>
                </a14:m>
                <a:r>
                  <a:rPr lang="en-US" sz="1800" b="0">
                    <a:solidFill>
                      <a:srgbClr val="103864"/>
                    </a:solidFill>
                    <a:ea typeface="Cambria Math" panose="02040503050406030204" pitchFamily="18" charset="0"/>
                    <a:cs typeface="Sora"/>
                    <a:sym typeface="Sora"/>
                  </a:rPr>
                  <a:t> = 1,69 maka terima H</a:t>
                </a:r>
                <a:r>
                  <a:rPr lang="en-US" sz="1800" baseline="-25000">
                    <a:solidFill>
                      <a:srgbClr val="103864"/>
                    </a:solidFill>
                    <a:ea typeface="Cambria Math" panose="02040503050406030204" pitchFamily="18" charset="0"/>
                    <a:cs typeface="Sora"/>
                    <a:sym typeface="Sora"/>
                  </a:rPr>
                  <a:t>o</a:t>
                </a:r>
                <a:r>
                  <a:rPr lang="en-US" sz="1800" b="0">
                    <a:solidFill>
                      <a:srgbClr val="103864"/>
                    </a:solidFill>
                    <a:ea typeface="Cambria Math" panose="02040503050406030204" pitchFamily="18" charset="0"/>
                    <a:cs typeface="Sora"/>
                    <a:sym typeface="Sora"/>
                  </a:rPr>
                  <a:t> yaitu </a:t>
                </a:r>
                <a:r>
                  <a:rPr lang="en-US" sz="1800" b="1">
                    <a:solidFill>
                      <a:srgbClr val="103864"/>
                    </a:solidFill>
                    <a:ea typeface="Cambria Math" panose="02040503050406030204" pitchFamily="18" charset="0"/>
                    <a:cs typeface="Sora"/>
                    <a:sym typeface="Sora"/>
                  </a:rPr>
                  <a:t>BMI Male = Female</a:t>
                </a:r>
              </a:p>
            </p:txBody>
          </p:sp>
        </mc:Choice>
        <mc:Fallback xmlns="">
          <p:sp>
            <p:nvSpPr>
              <p:cNvPr id="354" name="Google Shape;354;g142ad2f6649_0_1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515" y="1584375"/>
                <a:ext cx="11388900" cy="4256959"/>
              </a:xfrm>
              <a:prstGeom prst="rect">
                <a:avLst/>
              </a:prstGeom>
              <a:blipFill>
                <a:blip r:embed="rId3"/>
                <a:stretch>
                  <a:fillRect l="-642" t="-716" r="-428" b="-143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499025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142ad2f6649_0_144"/>
          <p:cNvSpPr txBox="1">
            <a:spLocks noGrp="1"/>
          </p:cNvSpPr>
          <p:nvPr>
            <p:ph type="title"/>
          </p:nvPr>
        </p:nvSpPr>
        <p:spPr>
          <a:xfrm>
            <a:off x="316523" y="2691441"/>
            <a:ext cx="11582400" cy="8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4000"/>
              <a:buFont typeface="Sora"/>
              <a:buNone/>
            </a:pPr>
            <a:r>
              <a:rPr lang="en-US" sz="4000"/>
              <a:t>Conclusion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5"/>
          <p:cNvSpPr txBox="1">
            <a:spLocks noGrp="1"/>
          </p:cNvSpPr>
          <p:nvPr>
            <p:ph type="title"/>
          </p:nvPr>
        </p:nvSpPr>
        <p:spPr>
          <a:xfrm>
            <a:off x="316523" y="2691441"/>
            <a:ext cx="11582400" cy="896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4000"/>
              <a:buFont typeface="Sora"/>
              <a:buNone/>
            </a:pPr>
            <a:r>
              <a:rPr lang="en-US" sz="4000"/>
              <a:t>Introduction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142ad2f6649_0_139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/>
              <a:t>Conclusion</a:t>
            </a:r>
            <a:endParaRPr/>
          </a:p>
        </p:txBody>
      </p:sp>
      <p:sp>
        <p:nvSpPr>
          <p:cNvPr id="378" name="Google Shape;378;g142ad2f6649_0_139"/>
          <p:cNvSpPr txBox="1"/>
          <p:nvPr/>
        </p:nvSpPr>
        <p:spPr>
          <a:xfrm>
            <a:off x="401515" y="1584375"/>
            <a:ext cx="11388900" cy="4708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01600" lvl="0" algn="just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sz="2000">
                <a:solidFill>
                  <a:schemeClr val="accent1">
                    <a:lumMod val="50000"/>
                  </a:schemeClr>
                </a:solidFill>
                <a:latin typeface="Sora"/>
                <a:ea typeface="Sora"/>
                <a:cs typeface="Sora"/>
                <a:sym typeface="Sora"/>
              </a:rPr>
              <a:t>Berdasarkan hasil analisa yang dilakukan maka dapat disimpulkan beberapa kesimpulan seperti :</a:t>
            </a:r>
          </a:p>
          <a:p>
            <a:pPr marL="623888" lvl="0" indent="-508000" algn="just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+mj-lt"/>
              <a:buAutoNum type="arabicPeriod"/>
            </a:pPr>
            <a:r>
              <a:rPr lang="en-US" sz="200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Rata-rata umur pengguna perokok </a:t>
            </a:r>
            <a:r>
              <a:rPr lang="en-US" sz="2000" b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lebih rendah </a:t>
            </a:r>
            <a:r>
              <a:rPr lang="en-US" sz="200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dibandingkan umur pengguna non perokok sedangkan rata-rata umur pengguna wanita </a:t>
            </a:r>
            <a:r>
              <a:rPr lang="en-US" sz="2000" b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lebih tinggi </a:t>
            </a:r>
            <a:r>
              <a:rPr lang="en-US" sz="200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dibandingkan umur pengguna laki-laki</a:t>
            </a:r>
          </a:p>
          <a:p>
            <a:pPr marL="623888" lvl="0" indent="-508000" algn="just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+mj-lt"/>
              <a:buAutoNum type="arabicPeriod"/>
            </a:pPr>
            <a:r>
              <a:rPr lang="en-US" sz="200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Rata-rata BMI pengguna perokok secara keseluruhan </a:t>
            </a:r>
            <a:r>
              <a:rPr lang="en-US" sz="2000" b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lebih tinggi </a:t>
            </a:r>
            <a:r>
              <a:rPr lang="en-US" sz="200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dibandingkan BMI pengguna non perokok sedangkan rata-rata BMI wanita </a:t>
            </a:r>
            <a:r>
              <a:rPr lang="en-US" sz="2000" b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lebih rendah </a:t>
            </a:r>
            <a:r>
              <a:rPr lang="en-US" sz="200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dibandingkan BMI pengguna laki-laki</a:t>
            </a:r>
          </a:p>
          <a:p>
            <a:pPr marL="623888" indent="-508000" algn="just">
              <a:buClr>
                <a:srgbClr val="103864"/>
              </a:buClr>
              <a:buSzPts val="2000"/>
              <a:buFont typeface="+mj-lt"/>
              <a:buAutoNum type="arabicPeriod"/>
            </a:pPr>
            <a:r>
              <a:rPr lang="en-US" sz="200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Rata-rata charges perokok </a:t>
            </a:r>
            <a:r>
              <a:rPr lang="en-US" sz="2000" b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lebih tinggi </a:t>
            </a:r>
            <a:r>
              <a:rPr lang="en-US" sz="200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dibandingkan rata-rata charges non perokok</a:t>
            </a:r>
          </a:p>
          <a:p>
            <a:pPr marL="623888" indent="-508000" algn="just">
              <a:buClr>
                <a:srgbClr val="103864"/>
              </a:buClr>
              <a:buSzPts val="2000"/>
              <a:buFont typeface="+mj-lt"/>
              <a:buAutoNum type="arabicPeriod"/>
            </a:pPr>
            <a:r>
              <a:rPr lang="en-US" sz="200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Proporsi dari region southeast </a:t>
            </a:r>
            <a:r>
              <a:rPr lang="en-US" sz="2000" b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paling besar</a:t>
            </a:r>
          </a:p>
          <a:p>
            <a:pPr marL="623888" indent="-508000" algn="just">
              <a:buClr>
                <a:srgbClr val="103864"/>
              </a:buClr>
              <a:buSzPts val="2000"/>
              <a:buFont typeface="+mj-lt"/>
              <a:buAutoNum type="arabicPeriod"/>
            </a:pPr>
            <a:r>
              <a:rPr lang="en-US" sz="2000">
                <a:solidFill>
                  <a:schemeClr val="accent1">
                    <a:lumMod val="50000"/>
                  </a:schemeClr>
                </a:solidFill>
                <a:latin typeface="Sora"/>
                <a:ea typeface="Sora"/>
                <a:cs typeface="Sora"/>
                <a:sym typeface="Sora"/>
              </a:rPr>
              <a:t>Peluang seseorang tersebut memiliki tagihan 16.700 jika dia perokok dan BMI diatas 25 </a:t>
            </a:r>
            <a:r>
              <a:rPr lang="en-US" sz="2000" b="1">
                <a:solidFill>
                  <a:schemeClr val="accent1">
                    <a:lumMod val="50000"/>
                  </a:schemeClr>
                </a:solidFill>
                <a:latin typeface="Sora"/>
                <a:ea typeface="Sora"/>
                <a:cs typeface="Sora"/>
                <a:sym typeface="Sora"/>
              </a:rPr>
              <a:t>paling memungkingkan</a:t>
            </a:r>
          </a:p>
          <a:p>
            <a:pPr marL="623888" indent="-508000" algn="just">
              <a:buClr>
                <a:srgbClr val="103864"/>
              </a:buClr>
              <a:buSzPts val="2000"/>
              <a:buFont typeface="+mj-lt"/>
              <a:buAutoNum type="arabicPeriod"/>
            </a:pPr>
            <a:r>
              <a:rPr lang="en-US" sz="2000">
                <a:solidFill>
                  <a:schemeClr val="accent1">
                    <a:lumMod val="50000"/>
                  </a:schemeClr>
                </a:solidFill>
                <a:latin typeface="Sora"/>
                <a:ea typeface="Sora"/>
                <a:cs typeface="Sora"/>
                <a:sym typeface="Sora"/>
              </a:rPr>
              <a:t>Korelasi antara tagihan kesehatan dengan perokok menunjukkan korelasi yang </a:t>
            </a:r>
            <a:r>
              <a:rPr lang="en-US" sz="2000" b="1">
                <a:solidFill>
                  <a:schemeClr val="accent1">
                    <a:lumMod val="50000"/>
                  </a:schemeClr>
                </a:solidFill>
                <a:latin typeface="Sora"/>
                <a:ea typeface="Sora"/>
                <a:cs typeface="Sora"/>
                <a:sym typeface="Sora"/>
              </a:rPr>
              <a:t>sangat kuat </a:t>
            </a:r>
            <a:r>
              <a:rPr lang="en-US" sz="2000">
                <a:solidFill>
                  <a:schemeClr val="accent1">
                    <a:lumMod val="50000"/>
                  </a:schemeClr>
                </a:solidFill>
                <a:latin typeface="Sora"/>
                <a:ea typeface="Sora"/>
                <a:cs typeface="Sora"/>
                <a:sym typeface="Sora"/>
              </a:rPr>
              <a:t>yang menunjukkan bahwa tagihan perokok lebih besar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1451da43991_0_41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/>
              <a:t>Notes</a:t>
            </a:r>
            <a:endParaRPr/>
          </a:p>
        </p:txBody>
      </p:sp>
      <p:sp>
        <p:nvSpPr>
          <p:cNvPr id="384" name="Google Shape;384;g1451da43991_0_41"/>
          <p:cNvSpPr txBox="1"/>
          <p:nvPr/>
        </p:nvSpPr>
        <p:spPr>
          <a:xfrm>
            <a:off x="401515" y="1584375"/>
            <a:ext cx="11388900" cy="2862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Parameter penentuan jumlah tagihan kesehatan diperluas seperti data riwayat penyakit sehingga dapat dianalisa jenis Riwayat penyakit yang memiliki korelasi paling kuat</a:t>
            </a: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Parameter lokasi pekerjaan dan risiko pekerjaan seharusnya dicantumkan agar dapat menjadi pertimbangan penentuan tagihan kesehatan</a:t>
            </a:r>
            <a:endParaRPr sz="200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endParaRPr sz="2000" b="1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endParaRPr sz="2000" b="1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2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50998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/>
              <a:t>Reference</a:t>
            </a:r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1D2F28-B11E-D66A-AC5E-302A0D90E7AE}"/>
              </a:ext>
            </a:extLst>
          </p:cNvPr>
          <p:cNvSpPr txBox="1"/>
          <p:nvPr/>
        </p:nvSpPr>
        <p:spPr>
          <a:xfrm>
            <a:off x="388943" y="1536799"/>
            <a:ext cx="669108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>
                <a:solidFill>
                  <a:schemeClr val="accent1">
                    <a:lumMod val="50000"/>
                  </a:schemeClr>
                </a:solidFill>
              </a:rPr>
              <a:t>https://www.kaggle.com/search?q=insurance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42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/>
              <a:t>Introduction</a:t>
            </a:r>
            <a:endParaRPr/>
          </a:p>
        </p:txBody>
      </p:sp>
      <p:sp>
        <p:nvSpPr>
          <p:cNvPr id="210" name="Google Shape;210;p3"/>
          <p:cNvSpPr txBox="1"/>
          <p:nvPr/>
        </p:nvSpPr>
        <p:spPr>
          <a:xfrm>
            <a:off x="401515" y="1584375"/>
            <a:ext cx="11388900" cy="37856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Asuransi kesehatan merupakan salah satu hal yang perlu diperhatikan karena bersangkutan dengan </a:t>
            </a:r>
            <a:r>
              <a:rPr lang="en-US" sz="2000" b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perencanaan masa depan.</a:t>
            </a:r>
          </a:p>
          <a:p>
            <a:pPr marL="285750" marR="0" lvl="0" indent="-2857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Setiap pengguna asuransi Kesehatan diwajibkan untuk </a:t>
            </a:r>
            <a:r>
              <a:rPr lang="en-US" sz="2000" b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membayar</a:t>
            </a:r>
            <a:r>
              <a:rPr lang="en-US" sz="200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besaran uang rutin </a:t>
            </a:r>
            <a:r>
              <a:rPr lang="en-US" sz="2000" b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(premi) </a:t>
            </a:r>
            <a:r>
              <a:rPr lang="en-US" sz="200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kepada pihak perusahaan asuransi.</a:t>
            </a:r>
          </a:p>
          <a:p>
            <a:pPr marL="285750" marR="0" lvl="0" indent="-2857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Penentuan premi menjadi </a:t>
            </a:r>
            <a:r>
              <a:rPr lang="en-US" sz="2000" b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tantangan tersendiri </a:t>
            </a:r>
            <a:r>
              <a:rPr lang="en-US" sz="200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bagi pihak asuransi mengingat ada banyak factor yang memengaruhi hal tersebut. </a:t>
            </a:r>
          </a:p>
          <a:p>
            <a:pPr marL="285750" marR="0" lvl="0" indent="-2857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Proyek ini bertujuan untuk </a:t>
            </a:r>
            <a:r>
              <a:rPr lang="en-US" sz="2000" b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menganalisa variable </a:t>
            </a:r>
            <a:r>
              <a:rPr lang="en-US" sz="200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yang memiliki hubungan dengan tagihan Kesehatan yang diterima oleh pengguna.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142ad2f6649_0_74"/>
          <p:cNvSpPr txBox="1">
            <a:spLocks noGrp="1"/>
          </p:cNvSpPr>
          <p:nvPr>
            <p:ph type="title"/>
          </p:nvPr>
        </p:nvSpPr>
        <p:spPr>
          <a:xfrm>
            <a:off x="316523" y="2691441"/>
            <a:ext cx="11582400" cy="8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4000"/>
              <a:buFont typeface="Sora"/>
              <a:buNone/>
            </a:pPr>
            <a:r>
              <a:rPr lang="en-US" sz="4000"/>
              <a:t>Dataset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42ad2f6649_0_79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/>
              <a:t>Dataset</a:t>
            </a:r>
            <a:endParaRPr/>
          </a:p>
        </p:txBody>
      </p:sp>
      <p:sp>
        <p:nvSpPr>
          <p:cNvPr id="222" name="Google Shape;222;g142ad2f6649_0_79"/>
          <p:cNvSpPr txBox="1"/>
          <p:nvPr/>
        </p:nvSpPr>
        <p:spPr>
          <a:xfrm>
            <a:off x="401515" y="1584375"/>
            <a:ext cx="11388900" cy="33239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Data yang akan dianalisa adalah data personal pengguna yang terdiri atas :</a:t>
            </a:r>
          </a:p>
          <a:p>
            <a:pPr marL="800100" marR="0" lvl="0" indent="-5143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+mj-lt"/>
              <a:buAutoNum type="arabicPeriod"/>
            </a:pPr>
            <a:r>
              <a:rPr lang="en-US" sz="2000" b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Umur</a:t>
            </a:r>
          </a:p>
          <a:p>
            <a:pPr marL="800100" marR="0" lvl="0" indent="-5143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+mj-lt"/>
              <a:buAutoNum type="arabicPeriod"/>
            </a:pPr>
            <a:r>
              <a:rPr lang="en-US" sz="2000" b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Gender (Jenis Kelamin)</a:t>
            </a:r>
          </a:p>
          <a:p>
            <a:pPr marL="800100" marR="0" lvl="0" indent="-5143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+mj-lt"/>
              <a:buAutoNum type="arabicPeriod"/>
            </a:pPr>
            <a:r>
              <a:rPr lang="en-US" sz="2000" b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Tempat Tinggal Pengguna</a:t>
            </a:r>
          </a:p>
          <a:p>
            <a:pPr marL="800100" marR="0" lvl="0" indent="-5143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+mj-lt"/>
              <a:buAutoNum type="arabicPeriod"/>
            </a:pPr>
            <a:r>
              <a:rPr lang="en-US" sz="2000" b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Banyak Anak Tertanggung Asuransi</a:t>
            </a:r>
          </a:p>
          <a:p>
            <a:pPr marL="800100" marR="0" lvl="0" indent="-5143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+mj-lt"/>
              <a:buAutoNum type="arabicPeriod"/>
            </a:pPr>
            <a:r>
              <a:rPr lang="en-US" sz="2000" b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BMI</a:t>
            </a:r>
          </a:p>
          <a:p>
            <a:pPr marL="800100" marR="0" lvl="0" indent="-5143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+mj-lt"/>
              <a:buAutoNum type="arabicPeriod"/>
            </a:pPr>
            <a:r>
              <a:rPr lang="en-US" sz="2000" b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Keadaan Merokok atau Tidak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42ad2f6649_0_44"/>
          <p:cNvSpPr txBox="1">
            <a:spLocks noGrp="1"/>
          </p:cNvSpPr>
          <p:nvPr>
            <p:ph type="title"/>
          </p:nvPr>
        </p:nvSpPr>
        <p:spPr>
          <a:xfrm>
            <a:off x="316523" y="2691441"/>
            <a:ext cx="11582400" cy="8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4000"/>
              <a:buFont typeface="Sora"/>
              <a:buNone/>
            </a:pPr>
            <a:r>
              <a:rPr lang="en-US" sz="4000"/>
              <a:t>Descriptive Statistics Analysis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42ad2f6649_0_84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/>
              <a:t>Mean of Age</a:t>
            </a:r>
            <a:endParaRPr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921C332-C568-E661-723E-D73581D0C566}"/>
              </a:ext>
            </a:extLst>
          </p:cNvPr>
          <p:cNvSpPr/>
          <p:nvPr/>
        </p:nvSpPr>
        <p:spPr>
          <a:xfrm>
            <a:off x="4869421" y="365125"/>
            <a:ext cx="5467947" cy="1325701"/>
          </a:xfrm>
          <a:prstGeom prst="rect">
            <a:avLst/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69863" indent="-169863" algn="just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/>
                </a:solidFill>
                <a:latin typeface="Sora" panose="020B0604020202020204" charset="0"/>
                <a:cs typeface="Sora" panose="020B0604020202020204" charset="0"/>
              </a:rPr>
              <a:t>Rata-rata umur pengguna secara keseluruhan </a:t>
            </a:r>
            <a:r>
              <a:rPr lang="en-US" b="1">
                <a:solidFill>
                  <a:schemeClr val="tx1"/>
                </a:solidFill>
                <a:latin typeface="Sora" panose="020B0604020202020204" charset="0"/>
                <a:cs typeface="Sora" panose="020B0604020202020204" charset="0"/>
              </a:rPr>
              <a:t>lebih tinggi </a:t>
            </a:r>
            <a:r>
              <a:rPr lang="en-US">
                <a:solidFill>
                  <a:schemeClr val="tx1"/>
                </a:solidFill>
                <a:latin typeface="Sora" panose="020B0604020202020204" charset="0"/>
                <a:cs typeface="Sora" panose="020B0604020202020204" charset="0"/>
              </a:rPr>
              <a:t>dibandingkan umur pengguna yang merokok </a:t>
            </a:r>
          </a:p>
          <a:p>
            <a:pPr marL="169863" indent="-169863" algn="just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/>
                </a:solidFill>
                <a:latin typeface="Sora" panose="020B0604020202020204" charset="0"/>
                <a:cs typeface="Sora" panose="020B0604020202020204" charset="0"/>
              </a:rPr>
              <a:t>Rata-rata umur pengguna perokok secara keseluruhan </a:t>
            </a:r>
            <a:r>
              <a:rPr lang="en-US" b="1">
                <a:solidFill>
                  <a:schemeClr val="tx1"/>
                </a:solidFill>
                <a:latin typeface="Sora" panose="020B0604020202020204" charset="0"/>
                <a:cs typeface="Sora" panose="020B0604020202020204" charset="0"/>
              </a:rPr>
              <a:t>lebih rendah </a:t>
            </a:r>
            <a:r>
              <a:rPr lang="en-US">
                <a:solidFill>
                  <a:schemeClr val="tx1"/>
                </a:solidFill>
                <a:latin typeface="Sora" panose="020B0604020202020204" charset="0"/>
                <a:cs typeface="Sora" panose="020B0604020202020204" charset="0"/>
              </a:rPr>
              <a:t>dibandingkan umur pengguna non perokok</a:t>
            </a:r>
          </a:p>
          <a:p>
            <a:pPr marL="169863" indent="-169863" algn="just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/>
                </a:solidFill>
                <a:latin typeface="Sora" panose="020B0604020202020204" charset="0"/>
                <a:cs typeface="Sora" panose="020B0604020202020204" charset="0"/>
              </a:rPr>
              <a:t>Rata-rata umur pengguna perempuan </a:t>
            </a:r>
            <a:r>
              <a:rPr lang="en-US" b="1">
                <a:solidFill>
                  <a:schemeClr val="tx1"/>
                </a:solidFill>
                <a:latin typeface="Sora" panose="020B0604020202020204" charset="0"/>
                <a:cs typeface="Sora" panose="020B0604020202020204" charset="0"/>
              </a:rPr>
              <a:t>lebih tinggi </a:t>
            </a:r>
            <a:r>
              <a:rPr lang="en-US">
                <a:solidFill>
                  <a:schemeClr val="tx1"/>
                </a:solidFill>
                <a:latin typeface="Sora" panose="020B0604020202020204" charset="0"/>
                <a:cs typeface="Sora" panose="020B0604020202020204" charset="0"/>
              </a:rPr>
              <a:t>dibandingkan umur pengguna laki-laki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01792938-634A-2050-28C5-A6BDD2C3114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15068255"/>
              </p:ext>
            </p:extLst>
          </p:nvPr>
        </p:nvGraphicFramePr>
        <p:xfrm>
          <a:off x="388943" y="1404373"/>
          <a:ext cx="11401500" cy="49344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Graphic spid="4" grpId="0">
        <p:bldAsOne/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42ad2f6649_0_89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/>
              <a:t>Mean of BMI </a:t>
            </a:r>
            <a:endParaRPr/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A033C694-8332-2401-2B9A-C385FCE0988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29629406"/>
              </p:ext>
            </p:extLst>
          </p:nvPr>
        </p:nvGraphicFramePr>
        <p:xfrm>
          <a:off x="401557" y="1514959"/>
          <a:ext cx="11388886" cy="47463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198185DF-0284-7CD7-48EC-079027277BFF}"/>
              </a:ext>
            </a:extLst>
          </p:cNvPr>
          <p:cNvSpPr/>
          <p:nvPr/>
        </p:nvSpPr>
        <p:spPr>
          <a:xfrm>
            <a:off x="4869421" y="365125"/>
            <a:ext cx="5467947" cy="1325701"/>
          </a:xfrm>
          <a:prstGeom prst="rect">
            <a:avLst/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69863" indent="-169863" algn="just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/>
                </a:solidFill>
                <a:latin typeface="Sora" panose="020B0604020202020204" charset="0"/>
                <a:cs typeface="Sora" panose="020B0604020202020204" charset="0"/>
              </a:rPr>
              <a:t>Rata-rata BMI secara keseluruhan </a:t>
            </a:r>
            <a:r>
              <a:rPr lang="en-US" b="1">
                <a:solidFill>
                  <a:schemeClr val="tx1"/>
                </a:solidFill>
                <a:latin typeface="Sora" panose="020B0604020202020204" charset="0"/>
                <a:cs typeface="Sora" panose="020B0604020202020204" charset="0"/>
              </a:rPr>
              <a:t>lebih rendah </a:t>
            </a:r>
            <a:r>
              <a:rPr lang="en-US">
                <a:solidFill>
                  <a:schemeClr val="tx1"/>
                </a:solidFill>
                <a:latin typeface="Sora" panose="020B0604020202020204" charset="0"/>
                <a:cs typeface="Sora" panose="020B0604020202020204" charset="0"/>
              </a:rPr>
              <a:t>dibandingkan BMI pengguna yang merokok </a:t>
            </a:r>
          </a:p>
          <a:p>
            <a:pPr marL="169863" indent="-169863" algn="just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/>
                </a:solidFill>
                <a:latin typeface="Sora" panose="020B0604020202020204" charset="0"/>
                <a:cs typeface="Sora" panose="020B0604020202020204" charset="0"/>
              </a:rPr>
              <a:t>Rata-rata BMI pengguna perokok secara keseluruhan </a:t>
            </a:r>
            <a:r>
              <a:rPr lang="en-US" b="1">
                <a:solidFill>
                  <a:schemeClr val="tx1"/>
                </a:solidFill>
                <a:latin typeface="Sora" panose="020B0604020202020204" charset="0"/>
                <a:cs typeface="Sora" panose="020B0604020202020204" charset="0"/>
              </a:rPr>
              <a:t>lebih tinggi </a:t>
            </a:r>
            <a:r>
              <a:rPr lang="en-US">
                <a:solidFill>
                  <a:schemeClr val="tx1"/>
                </a:solidFill>
                <a:latin typeface="Sora" panose="020B0604020202020204" charset="0"/>
                <a:cs typeface="Sora" panose="020B0604020202020204" charset="0"/>
              </a:rPr>
              <a:t>dibandingkan BMI pengguna non perokok</a:t>
            </a:r>
          </a:p>
          <a:p>
            <a:pPr marL="169863" indent="-169863" algn="just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/>
                </a:solidFill>
                <a:latin typeface="Sora" panose="020B0604020202020204" charset="0"/>
                <a:cs typeface="Sora" panose="020B0604020202020204" charset="0"/>
              </a:rPr>
              <a:t>Rata-rata BMI perempuan </a:t>
            </a:r>
            <a:r>
              <a:rPr lang="en-US" b="1">
                <a:solidFill>
                  <a:schemeClr val="tx1"/>
                </a:solidFill>
                <a:latin typeface="Sora" panose="020B0604020202020204" charset="0"/>
                <a:cs typeface="Sora" panose="020B0604020202020204" charset="0"/>
              </a:rPr>
              <a:t>lebih rendah </a:t>
            </a:r>
            <a:r>
              <a:rPr lang="en-US">
                <a:solidFill>
                  <a:schemeClr val="tx1"/>
                </a:solidFill>
                <a:latin typeface="Sora" panose="020B0604020202020204" charset="0"/>
                <a:cs typeface="Sora" panose="020B0604020202020204" charset="0"/>
              </a:rPr>
              <a:t>dibandingkan BMI pengguna laki-laki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AsOne/>
      </p:bldGraphic>
      <p:bldP spid="3" grpId="0" animBg="1"/>
    </p:bldLst>
  </p:timing>
</p:sld>
</file>

<file path=ppt/theme/theme1.xml><?xml version="1.0" encoding="utf-8"?>
<a:theme xmlns:a="http://schemas.openxmlformats.org/drawingml/2006/main" name="1_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569</TotalTime>
  <Words>1765</Words>
  <Application>Microsoft Office PowerPoint</Application>
  <PresentationFormat>Widescreen</PresentationFormat>
  <Paragraphs>211</Paragraphs>
  <Slides>32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32</vt:i4>
      </vt:variant>
    </vt:vector>
  </HeadingPairs>
  <TitlesOfParts>
    <vt:vector size="42" baseType="lpstr">
      <vt:lpstr>Cambria Math</vt:lpstr>
      <vt:lpstr>Roboto Mono Medium</vt:lpstr>
      <vt:lpstr>Calibri</vt:lpstr>
      <vt:lpstr>Sora</vt:lpstr>
      <vt:lpstr>Roboto Mono Light</vt:lpstr>
      <vt:lpstr>Roboto Mono</vt:lpstr>
      <vt:lpstr>Arial</vt:lpstr>
      <vt:lpstr>Montserrat Light</vt:lpstr>
      <vt:lpstr>1_Office Theme</vt:lpstr>
      <vt:lpstr>Office Theme</vt:lpstr>
      <vt:lpstr>PowerPoint Presentation</vt:lpstr>
      <vt:lpstr>Outline</vt:lpstr>
      <vt:lpstr>Introduction</vt:lpstr>
      <vt:lpstr>Introduction</vt:lpstr>
      <vt:lpstr>Dataset</vt:lpstr>
      <vt:lpstr>Dataset</vt:lpstr>
      <vt:lpstr>Descriptive Statistics Analysis</vt:lpstr>
      <vt:lpstr>Mean of Age</vt:lpstr>
      <vt:lpstr>Mean of BMI </vt:lpstr>
      <vt:lpstr>Mean of Charges </vt:lpstr>
      <vt:lpstr>Categorical Variables Analysis</vt:lpstr>
      <vt:lpstr>Relationship between charges and gender</vt:lpstr>
      <vt:lpstr>Proportion of region </vt:lpstr>
      <vt:lpstr>Proporsion of charges in each region (1)</vt:lpstr>
      <vt:lpstr>Proporsion of charges in each region (2)</vt:lpstr>
      <vt:lpstr>Proporsion of smokers and non smokers</vt:lpstr>
      <vt:lpstr>Continuous Variables Analysis</vt:lpstr>
      <vt:lpstr>Persamaan Conditional Probability</vt:lpstr>
      <vt:lpstr>Conditional Probability (1)</vt:lpstr>
      <vt:lpstr>Conditional Probability (2)</vt:lpstr>
      <vt:lpstr>Analysis</vt:lpstr>
      <vt:lpstr>Variables Correlation</vt:lpstr>
      <vt:lpstr>Correlation </vt:lpstr>
      <vt:lpstr>Analysis</vt:lpstr>
      <vt:lpstr>Hypothesis Testing</vt:lpstr>
      <vt:lpstr>Smoker’s charges are higher than non smoker’s</vt:lpstr>
      <vt:lpstr>BMI &gt; 25 charges are higher than BMI &lt; 25</vt:lpstr>
      <vt:lpstr>BMI Males same than BMI Females</vt:lpstr>
      <vt:lpstr>Conclusion</vt:lpstr>
      <vt:lpstr>Conclusion</vt:lpstr>
      <vt:lpstr>Notes</vt:lpstr>
      <vt:lpstr>Reference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RIDO TRI PUTRA</dc:creator>
  <cp:lastModifiedBy>Muhammad Fadhillah Ansyari</cp:lastModifiedBy>
  <cp:revision>4</cp:revision>
  <dcterms:created xsi:type="dcterms:W3CDTF">2022-06-30T03:08:43Z</dcterms:created>
  <dcterms:modified xsi:type="dcterms:W3CDTF">2022-10-11T00:08:43Z</dcterms:modified>
</cp:coreProperties>
</file>